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64" r:id="rId3"/>
    <p:sldId id="266" r:id="rId4"/>
    <p:sldId id="267" r:id="rId5"/>
    <p:sldId id="268" r:id="rId6"/>
    <p:sldId id="269" r:id="rId7"/>
    <p:sldId id="259" r:id="rId8"/>
    <p:sldId id="270" r:id="rId9"/>
    <p:sldId id="260" r:id="rId10"/>
    <p:sldId id="271" r:id="rId11"/>
    <p:sldId id="272" r:id="rId12"/>
    <p:sldId id="273" r:id="rId13"/>
    <p:sldId id="274" r:id="rId14"/>
    <p:sldId id="275" r:id="rId15"/>
    <p:sldId id="276" r:id="rId16"/>
    <p:sldId id="277"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B1C19-25B7-4319-B21E-5AECEE790186}" v="2" dt="2021-05-24T05:10:58.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priya panigrahi" userId="acafa7f86f7dc9a3" providerId="LiveId" clId="{121B1C19-25B7-4319-B21E-5AECEE790186}"/>
    <pc:docChg chg="undo custSel modSld">
      <pc:chgData name="supriya panigrahi" userId="acafa7f86f7dc9a3" providerId="LiveId" clId="{121B1C19-25B7-4319-B21E-5AECEE790186}" dt="2021-05-24T09:42:56.891" v="672" actId="20577"/>
      <pc:docMkLst>
        <pc:docMk/>
      </pc:docMkLst>
      <pc:sldChg chg="modSp mod">
        <pc:chgData name="supriya panigrahi" userId="acafa7f86f7dc9a3" providerId="LiveId" clId="{121B1C19-25B7-4319-B21E-5AECEE790186}" dt="2021-05-24T09:42:56.891" v="672" actId="20577"/>
        <pc:sldMkLst>
          <pc:docMk/>
          <pc:sldMk cId="1077179080" sldId="267"/>
        </pc:sldMkLst>
        <pc:spChg chg="mod">
          <ac:chgData name="supriya panigrahi" userId="acafa7f86f7dc9a3" providerId="LiveId" clId="{121B1C19-25B7-4319-B21E-5AECEE790186}" dt="2021-05-24T09:42:56.891" v="672" actId="20577"/>
          <ac:spMkLst>
            <pc:docMk/>
            <pc:sldMk cId="1077179080" sldId="267"/>
            <ac:spMk id="4" creationId="{005BBF47-6B03-4E64-8378-CD74CB68D2D5}"/>
          </ac:spMkLst>
        </pc:spChg>
      </pc:sldChg>
      <pc:sldChg chg="modSp mod">
        <pc:chgData name="supriya panigrahi" userId="acafa7f86f7dc9a3" providerId="LiveId" clId="{121B1C19-25B7-4319-B21E-5AECEE790186}" dt="2021-05-24T05:18:48.543" v="356" actId="20577"/>
        <pc:sldMkLst>
          <pc:docMk/>
          <pc:sldMk cId="580056025" sldId="275"/>
        </pc:sldMkLst>
        <pc:spChg chg="mod">
          <ac:chgData name="supriya panigrahi" userId="acafa7f86f7dc9a3" providerId="LiveId" clId="{121B1C19-25B7-4319-B21E-5AECEE790186}" dt="2021-05-24T05:18:48.543" v="356" actId="20577"/>
          <ac:spMkLst>
            <pc:docMk/>
            <pc:sldMk cId="580056025" sldId="275"/>
            <ac:spMk id="6" creationId="{423C9B7F-09A6-42B8-8576-AE9ACBF01522}"/>
          </ac:spMkLst>
        </pc:spChg>
        <pc:spChg chg="mod">
          <ac:chgData name="supriya panigrahi" userId="acafa7f86f7dc9a3" providerId="LiveId" clId="{121B1C19-25B7-4319-B21E-5AECEE790186}" dt="2021-05-24T05:18:00.551" v="343" actId="1076"/>
          <ac:spMkLst>
            <pc:docMk/>
            <pc:sldMk cId="580056025" sldId="275"/>
            <ac:spMk id="7" creationId="{F4882D73-3655-469E-A51F-D9223CFA11E5}"/>
          </ac:spMkLst>
        </pc:spChg>
        <pc:spChg chg="mod">
          <ac:chgData name="supriya panigrahi" userId="acafa7f86f7dc9a3" providerId="LiveId" clId="{121B1C19-25B7-4319-B21E-5AECEE790186}" dt="2021-05-24T05:18:07.127" v="344" actId="1076"/>
          <ac:spMkLst>
            <pc:docMk/>
            <pc:sldMk cId="580056025" sldId="275"/>
            <ac:spMk id="8" creationId="{23EDD86E-0387-4178-8546-835294E0939D}"/>
          </ac:spMkLst>
        </pc:spChg>
        <pc:graphicFrameChg chg="mod modGraphic">
          <ac:chgData name="supriya panigrahi" userId="acafa7f86f7dc9a3" providerId="LiveId" clId="{121B1C19-25B7-4319-B21E-5AECEE790186}" dt="2021-05-24T05:18:14.045" v="345" actId="14100"/>
          <ac:graphicFrameMkLst>
            <pc:docMk/>
            <pc:sldMk cId="580056025" sldId="275"/>
            <ac:graphicFrameMk id="5" creationId="{F07F3A12-DE33-4AD3-89A7-CBD956B8749F}"/>
          </ac:graphicFrameMkLst>
        </pc:graphicFrameChg>
      </pc:sldChg>
      <pc:sldChg chg="modSp mod">
        <pc:chgData name="supriya panigrahi" userId="acafa7f86f7dc9a3" providerId="LiveId" clId="{121B1C19-25B7-4319-B21E-5AECEE790186}" dt="2021-05-24T05:30:33.024" v="512" actId="20577"/>
        <pc:sldMkLst>
          <pc:docMk/>
          <pc:sldMk cId="972386159" sldId="276"/>
        </pc:sldMkLst>
        <pc:spChg chg="mod">
          <ac:chgData name="supriya panigrahi" userId="acafa7f86f7dc9a3" providerId="LiveId" clId="{121B1C19-25B7-4319-B21E-5AECEE790186}" dt="2021-05-24T05:30:33.024" v="512" actId="20577"/>
          <ac:spMkLst>
            <pc:docMk/>
            <pc:sldMk cId="972386159" sldId="276"/>
            <ac:spMk id="11" creationId="{18867436-07AE-4889-8634-4FC980E9CFD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645A53-183D-4772-9032-2A4BFD1EE38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IN"/>
        </a:p>
      </dgm:t>
    </dgm:pt>
    <dgm:pt modelId="{1BB6474C-951B-4F52-8E94-2C286864F751}">
      <dgm:prSet phldrT="[Text]" custT="1"/>
      <dgm:spPr/>
      <dgm:t>
        <a:bodyPr/>
        <a:lstStyle/>
        <a:p>
          <a:r>
            <a:rPr lang="en-US" sz="1600" dirty="0">
              <a:latin typeface="Arial" panose="020B0604020202020204" pitchFamily="34" charset="0"/>
              <a:cs typeface="Arial" panose="020B0604020202020204" pitchFamily="34" charset="0"/>
            </a:rPr>
            <a:t>Overview of data</a:t>
          </a:r>
          <a:endParaRPr lang="en-IN" sz="1600" dirty="0">
            <a:latin typeface="Arial" panose="020B0604020202020204" pitchFamily="34" charset="0"/>
            <a:cs typeface="Arial" panose="020B0604020202020204" pitchFamily="34" charset="0"/>
          </a:endParaRPr>
        </a:p>
      </dgm:t>
    </dgm:pt>
    <dgm:pt modelId="{2F2C1F6F-627C-4573-8B37-E4592E923054}" type="parTrans" cxnId="{50C54E82-2878-4DF9-B548-D815AB9DE5CF}">
      <dgm:prSet/>
      <dgm:spPr/>
      <dgm:t>
        <a:bodyPr/>
        <a:lstStyle/>
        <a:p>
          <a:endParaRPr lang="en-IN" sz="1600">
            <a:latin typeface="Arial" panose="020B0604020202020204" pitchFamily="34" charset="0"/>
            <a:cs typeface="Arial" panose="020B0604020202020204" pitchFamily="34" charset="0"/>
          </a:endParaRPr>
        </a:p>
      </dgm:t>
    </dgm:pt>
    <dgm:pt modelId="{A08B58BC-BF5F-450A-B17E-6A6BE69A4204}" type="sibTrans" cxnId="{50C54E82-2878-4DF9-B548-D815AB9DE5CF}">
      <dgm:prSet/>
      <dgm:spPr/>
      <dgm:t>
        <a:bodyPr/>
        <a:lstStyle/>
        <a:p>
          <a:endParaRPr lang="en-IN" sz="1600">
            <a:latin typeface="Arial" panose="020B0604020202020204" pitchFamily="34" charset="0"/>
            <a:cs typeface="Arial" panose="020B0604020202020204" pitchFamily="34" charset="0"/>
          </a:endParaRPr>
        </a:p>
      </dgm:t>
    </dgm:pt>
    <dgm:pt modelId="{5BC6BE69-A569-4EC6-AD33-5C35AE5EE4B3}">
      <dgm:prSet phldrT="[Text]" custT="1"/>
      <dgm:spPr/>
      <dgm:t>
        <a:bodyPr/>
        <a:lstStyle/>
        <a:p>
          <a:r>
            <a:rPr lang="en-US" sz="1600" dirty="0">
              <a:latin typeface="Arial" panose="020B0604020202020204" pitchFamily="34" charset="0"/>
              <a:cs typeface="Arial" panose="020B0604020202020204" pitchFamily="34" charset="0"/>
            </a:rPr>
            <a:t>Data understanding</a:t>
          </a:r>
          <a:endParaRPr lang="en-IN" sz="1600" dirty="0">
            <a:latin typeface="Arial" panose="020B0604020202020204" pitchFamily="34" charset="0"/>
            <a:cs typeface="Arial" panose="020B0604020202020204" pitchFamily="34" charset="0"/>
          </a:endParaRPr>
        </a:p>
      </dgm:t>
    </dgm:pt>
    <dgm:pt modelId="{89E7B10D-E596-4B15-B4B0-71CCD065B720}" type="parTrans" cxnId="{2D768F30-8567-4932-B567-6C1D6B1D91C8}">
      <dgm:prSet/>
      <dgm:spPr/>
      <dgm:t>
        <a:bodyPr/>
        <a:lstStyle/>
        <a:p>
          <a:endParaRPr lang="en-IN" sz="1600">
            <a:latin typeface="Arial" panose="020B0604020202020204" pitchFamily="34" charset="0"/>
            <a:cs typeface="Arial" panose="020B0604020202020204" pitchFamily="34" charset="0"/>
          </a:endParaRPr>
        </a:p>
      </dgm:t>
    </dgm:pt>
    <dgm:pt modelId="{408802D9-1EAA-4AEB-BEF9-28BD51AE11CF}" type="sibTrans" cxnId="{2D768F30-8567-4932-B567-6C1D6B1D91C8}">
      <dgm:prSet/>
      <dgm:spPr/>
      <dgm:t>
        <a:bodyPr/>
        <a:lstStyle/>
        <a:p>
          <a:endParaRPr lang="en-IN" sz="1600">
            <a:latin typeface="Arial" panose="020B0604020202020204" pitchFamily="34" charset="0"/>
            <a:cs typeface="Arial" panose="020B0604020202020204" pitchFamily="34" charset="0"/>
          </a:endParaRPr>
        </a:p>
      </dgm:t>
    </dgm:pt>
    <dgm:pt modelId="{BE95FC4D-90AA-447F-BD50-DCF5739AE9D8}">
      <dgm:prSet phldrT="[Text]" custT="1"/>
      <dgm:spPr/>
      <dgm:t>
        <a:bodyPr/>
        <a:lstStyle/>
        <a:p>
          <a:r>
            <a:rPr lang="en-US" sz="1600" dirty="0">
              <a:latin typeface="Arial" panose="020B0604020202020204" pitchFamily="34" charset="0"/>
              <a:cs typeface="Arial" panose="020B0604020202020204" pitchFamily="34" charset="0"/>
            </a:rPr>
            <a:t>Exploratory Data Analysis</a:t>
          </a:r>
          <a:endParaRPr lang="en-IN" sz="1600" dirty="0">
            <a:latin typeface="Arial" panose="020B0604020202020204" pitchFamily="34" charset="0"/>
            <a:cs typeface="Arial" panose="020B0604020202020204" pitchFamily="34" charset="0"/>
          </a:endParaRPr>
        </a:p>
      </dgm:t>
    </dgm:pt>
    <dgm:pt modelId="{0970B4AE-C33E-4631-83C4-CA4BD67E5AB9}" type="parTrans" cxnId="{1CC6DA15-7C97-4CF3-B4E2-1FCB77EE1D09}">
      <dgm:prSet/>
      <dgm:spPr/>
      <dgm:t>
        <a:bodyPr/>
        <a:lstStyle/>
        <a:p>
          <a:endParaRPr lang="en-IN" sz="1600">
            <a:latin typeface="Arial" panose="020B0604020202020204" pitchFamily="34" charset="0"/>
            <a:cs typeface="Arial" panose="020B0604020202020204" pitchFamily="34" charset="0"/>
          </a:endParaRPr>
        </a:p>
      </dgm:t>
    </dgm:pt>
    <dgm:pt modelId="{ABF20500-0B8B-49BF-B486-B539F9244130}" type="sibTrans" cxnId="{1CC6DA15-7C97-4CF3-B4E2-1FCB77EE1D09}">
      <dgm:prSet/>
      <dgm:spPr/>
      <dgm:t>
        <a:bodyPr/>
        <a:lstStyle/>
        <a:p>
          <a:endParaRPr lang="en-IN" sz="1600">
            <a:latin typeface="Arial" panose="020B0604020202020204" pitchFamily="34" charset="0"/>
            <a:cs typeface="Arial" panose="020B0604020202020204" pitchFamily="34" charset="0"/>
          </a:endParaRPr>
        </a:p>
      </dgm:t>
    </dgm:pt>
    <dgm:pt modelId="{E6275F87-B7DB-4257-9A44-ACA97F085A8E}">
      <dgm:prSet phldrT="[Text]" custT="1"/>
      <dgm:spPr/>
      <dgm:t>
        <a:bodyPr/>
        <a:lstStyle/>
        <a:p>
          <a:r>
            <a:rPr lang="en-US" sz="1600" dirty="0">
              <a:latin typeface="Arial" panose="020B0604020202020204" pitchFamily="34" charset="0"/>
              <a:cs typeface="Arial" panose="020B0604020202020204" pitchFamily="34" charset="0"/>
            </a:rPr>
            <a:t>Univariate Analysis</a:t>
          </a:r>
          <a:endParaRPr lang="en-IN" sz="1600" dirty="0">
            <a:latin typeface="Arial" panose="020B0604020202020204" pitchFamily="34" charset="0"/>
            <a:cs typeface="Arial" panose="020B0604020202020204" pitchFamily="34" charset="0"/>
          </a:endParaRPr>
        </a:p>
      </dgm:t>
    </dgm:pt>
    <dgm:pt modelId="{C3A7F76A-4DFF-4E29-B30C-A90B025603E1}" type="parTrans" cxnId="{F312A163-BE9E-4215-9C72-DBA263BAE8C0}">
      <dgm:prSet/>
      <dgm:spPr/>
      <dgm:t>
        <a:bodyPr/>
        <a:lstStyle/>
        <a:p>
          <a:endParaRPr lang="en-IN" sz="1600">
            <a:latin typeface="Arial" panose="020B0604020202020204" pitchFamily="34" charset="0"/>
            <a:cs typeface="Arial" panose="020B0604020202020204" pitchFamily="34" charset="0"/>
          </a:endParaRPr>
        </a:p>
      </dgm:t>
    </dgm:pt>
    <dgm:pt modelId="{589EDD9A-4603-4A45-A3A5-EDD60E102029}" type="sibTrans" cxnId="{F312A163-BE9E-4215-9C72-DBA263BAE8C0}">
      <dgm:prSet/>
      <dgm:spPr/>
      <dgm:t>
        <a:bodyPr/>
        <a:lstStyle/>
        <a:p>
          <a:endParaRPr lang="en-IN" sz="1600">
            <a:latin typeface="Arial" panose="020B0604020202020204" pitchFamily="34" charset="0"/>
            <a:cs typeface="Arial" panose="020B0604020202020204" pitchFamily="34" charset="0"/>
          </a:endParaRPr>
        </a:p>
      </dgm:t>
    </dgm:pt>
    <dgm:pt modelId="{EF72E07F-2E03-4E83-9D94-DE8A58E142BC}">
      <dgm:prSet phldrT="[Text]" custT="1"/>
      <dgm:spPr/>
      <dgm:t>
        <a:bodyPr/>
        <a:lstStyle/>
        <a:p>
          <a:r>
            <a:rPr lang="en-US" sz="1600" dirty="0">
              <a:latin typeface="Arial" panose="020B0604020202020204" pitchFamily="34" charset="0"/>
              <a:cs typeface="Arial" panose="020B0604020202020204" pitchFamily="34" charset="0"/>
            </a:rPr>
            <a:t>Hypothesis/questions formulation	</a:t>
          </a:r>
          <a:endParaRPr lang="en-IN" sz="1600" dirty="0">
            <a:latin typeface="Arial" panose="020B0604020202020204" pitchFamily="34" charset="0"/>
            <a:cs typeface="Arial" panose="020B0604020202020204" pitchFamily="34" charset="0"/>
          </a:endParaRPr>
        </a:p>
      </dgm:t>
    </dgm:pt>
    <dgm:pt modelId="{446A2713-E75D-4C56-9034-1D7A5293106E}" type="parTrans" cxnId="{841A960D-C60E-4A5A-8FAF-420E2BC8CEF9}">
      <dgm:prSet/>
      <dgm:spPr/>
      <dgm:t>
        <a:bodyPr/>
        <a:lstStyle/>
        <a:p>
          <a:endParaRPr lang="en-IN" sz="1600">
            <a:latin typeface="Arial" panose="020B0604020202020204" pitchFamily="34" charset="0"/>
            <a:cs typeface="Arial" panose="020B0604020202020204" pitchFamily="34" charset="0"/>
          </a:endParaRPr>
        </a:p>
      </dgm:t>
    </dgm:pt>
    <dgm:pt modelId="{4205CBE8-799F-43E1-B06C-4BED01DFC591}" type="sibTrans" cxnId="{841A960D-C60E-4A5A-8FAF-420E2BC8CEF9}">
      <dgm:prSet/>
      <dgm:spPr/>
      <dgm:t>
        <a:bodyPr/>
        <a:lstStyle/>
        <a:p>
          <a:endParaRPr lang="en-IN" sz="1600">
            <a:latin typeface="Arial" panose="020B0604020202020204" pitchFamily="34" charset="0"/>
            <a:cs typeface="Arial" panose="020B0604020202020204" pitchFamily="34" charset="0"/>
          </a:endParaRPr>
        </a:p>
      </dgm:t>
    </dgm:pt>
    <dgm:pt modelId="{93E27965-D34D-497D-93B3-48FE4B1F7492}">
      <dgm:prSet phldrT="[Text]" custT="1"/>
      <dgm:spPr/>
      <dgm:t>
        <a:bodyPr/>
        <a:lstStyle/>
        <a:p>
          <a:r>
            <a:rPr lang="en-US" sz="1600" dirty="0">
              <a:latin typeface="Arial" panose="020B0604020202020204" pitchFamily="34" charset="0"/>
              <a:cs typeface="Arial" panose="020B0604020202020204" pitchFamily="34" charset="0"/>
            </a:rPr>
            <a:t>Bivariate Analysis</a:t>
          </a:r>
          <a:endParaRPr lang="en-IN" sz="1600" dirty="0">
            <a:latin typeface="Arial" panose="020B0604020202020204" pitchFamily="34" charset="0"/>
            <a:cs typeface="Arial" panose="020B0604020202020204" pitchFamily="34" charset="0"/>
          </a:endParaRPr>
        </a:p>
      </dgm:t>
    </dgm:pt>
    <dgm:pt modelId="{DB8B84A9-E5E4-4F49-B677-FDA05FEB26AF}" type="parTrans" cxnId="{89C24065-5BA7-499C-8842-8236117645A5}">
      <dgm:prSet/>
      <dgm:spPr/>
      <dgm:t>
        <a:bodyPr/>
        <a:lstStyle/>
        <a:p>
          <a:endParaRPr lang="en-IN" sz="1600">
            <a:latin typeface="Arial" panose="020B0604020202020204" pitchFamily="34" charset="0"/>
            <a:cs typeface="Arial" panose="020B0604020202020204" pitchFamily="34" charset="0"/>
          </a:endParaRPr>
        </a:p>
      </dgm:t>
    </dgm:pt>
    <dgm:pt modelId="{330D14CF-11BB-446F-88BA-B027D1864476}" type="sibTrans" cxnId="{89C24065-5BA7-499C-8842-8236117645A5}">
      <dgm:prSet/>
      <dgm:spPr/>
      <dgm:t>
        <a:bodyPr/>
        <a:lstStyle/>
        <a:p>
          <a:endParaRPr lang="en-IN" sz="1600">
            <a:latin typeface="Arial" panose="020B0604020202020204" pitchFamily="34" charset="0"/>
            <a:cs typeface="Arial" panose="020B0604020202020204" pitchFamily="34" charset="0"/>
          </a:endParaRPr>
        </a:p>
      </dgm:t>
    </dgm:pt>
    <dgm:pt modelId="{71B36FBD-5234-4F9C-B241-D3D2BC7A3C83}">
      <dgm:prSet phldrT="[Text]" custT="1"/>
      <dgm:spPr/>
      <dgm:t>
        <a:bodyPr/>
        <a:lstStyle/>
        <a:p>
          <a:r>
            <a:rPr lang="en-US" sz="1600" dirty="0">
              <a:latin typeface="Arial" panose="020B0604020202020204" pitchFamily="34" charset="0"/>
              <a:cs typeface="Arial" panose="020B0604020202020204" pitchFamily="34" charset="0"/>
            </a:rPr>
            <a:t>Feature Engineering</a:t>
          </a:r>
          <a:endParaRPr lang="en-IN" sz="1600" dirty="0">
            <a:latin typeface="Arial" panose="020B0604020202020204" pitchFamily="34" charset="0"/>
            <a:cs typeface="Arial" panose="020B0604020202020204" pitchFamily="34" charset="0"/>
          </a:endParaRPr>
        </a:p>
      </dgm:t>
    </dgm:pt>
    <dgm:pt modelId="{3E694116-E6D9-4A4D-AD16-D65909BE30E8}" type="parTrans" cxnId="{B90FC697-05E8-42AF-94FB-010A0A98CF86}">
      <dgm:prSet/>
      <dgm:spPr/>
      <dgm:t>
        <a:bodyPr/>
        <a:lstStyle/>
        <a:p>
          <a:endParaRPr lang="en-IN" sz="1600">
            <a:latin typeface="Arial" panose="020B0604020202020204" pitchFamily="34" charset="0"/>
            <a:cs typeface="Arial" panose="020B0604020202020204" pitchFamily="34" charset="0"/>
          </a:endParaRPr>
        </a:p>
      </dgm:t>
    </dgm:pt>
    <dgm:pt modelId="{FC02E489-2A97-4103-914C-C8D3DBAA0E19}" type="sibTrans" cxnId="{B90FC697-05E8-42AF-94FB-010A0A98CF86}">
      <dgm:prSet/>
      <dgm:spPr/>
      <dgm:t>
        <a:bodyPr/>
        <a:lstStyle/>
        <a:p>
          <a:endParaRPr lang="en-IN" sz="1600">
            <a:latin typeface="Arial" panose="020B0604020202020204" pitchFamily="34" charset="0"/>
            <a:cs typeface="Arial" panose="020B0604020202020204" pitchFamily="34" charset="0"/>
          </a:endParaRPr>
        </a:p>
      </dgm:t>
    </dgm:pt>
    <dgm:pt modelId="{B861C388-5568-4974-88CA-E429579D2BE3}">
      <dgm:prSet phldrT="[Text]" custT="1"/>
      <dgm:spPr/>
      <dgm:t>
        <a:bodyPr/>
        <a:lstStyle/>
        <a:p>
          <a:r>
            <a:rPr lang="en-US" sz="1600" dirty="0">
              <a:latin typeface="Arial" panose="020B0604020202020204" pitchFamily="34" charset="0"/>
              <a:cs typeface="Arial" panose="020B0604020202020204" pitchFamily="34" charset="0"/>
            </a:rPr>
            <a:t>Linear Regression Model Fitting</a:t>
          </a:r>
          <a:endParaRPr lang="en-IN" sz="1600" dirty="0">
            <a:latin typeface="Arial" panose="020B0604020202020204" pitchFamily="34" charset="0"/>
            <a:cs typeface="Arial" panose="020B0604020202020204" pitchFamily="34" charset="0"/>
          </a:endParaRPr>
        </a:p>
      </dgm:t>
    </dgm:pt>
    <dgm:pt modelId="{4692F016-00D1-4C7F-88CA-575F8E476228}" type="parTrans" cxnId="{96EC9B15-0AEC-45FE-97F5-21670159B5EC}">
      <dgm:prSet/>
      <dgm:spPr/>
      <dgm:t>
        <a:bodyPr/>
        <a:lstStyle/>
        <a:p>
          <a:endParaRPr lang="en-IN"/>
        </a:p>
      </dgm:t>
    </dgm:pt>
    <dgm:pt modelId="{1F65BF8D-FBE6-4F59-A3E5-308E163C311C}" type="sibTrans" cxnId="{96EC9B15-0AEC-45FE-97F5-21670159B5EC}">
      <dgm:prSet/>
      <dgm:spPr/>
      <dgm:t>
        <a:bodyPr/>
        <a:lstStyle/>
        <a:p>
          <a:endParaRPr lang="en-IN"/>
        </a:p>
      </dgm:t>
    </dgm:pt>
    <dgm:pt modelId="{6664E440-B04B-42F0-AB36-8AFC16BD39D7}">
      <dgm:prSet phldrT="[Text]" custT="1"/>
      <dgm:spPr/>
      <dgm:t>
        <a:bodyPr/>
        <a:lstStyle/>
        <a:p>
          <a:r>
            <a:rPr lang="en-US" sz="1600" dirty="0">
              <a:latin typeface="Arial" panose="020B0604020202020204" pitchFamily="34" charset="0"/>
              <a:cs typeface="Arial" panose="020B0604020202020204" pitchFamily="34" charset="0"/>
            </a:rPr>
            <a:t>Decision Tree Regression Model Fitting</a:t>
          </a:r>
          <a:endParaRPr lang="en-IN" sz="1600" dirty="0">
            <a:latin typeface="Arial" panose="020B0604020202020204" pitchFamily="34" charset="0"/>
            <a:cs typeface="Arial" panose="020B0604020202020204" pitchFamily="34" charset="0"/>
          </a:endParaRPr>
        </a:p>
      </dgm:t>
    </dgm:pt>
    <dgm:pt modelId="{532A8F52-E618-40BF-B106-D342B2859675}" type="parTrans" cxnId="{E3BED3B0-0D9F-4C7D-86CA-42CCCE9DB748}">
      <dgm:prSet/>
      <dgm:spPr/>
      <dgm:t>
        <a:bodyPr/>
        <a:lstStyle/>
        <a:p>
          <a:endParaRPr lang="en-IN"/>
        </a:p>
      </dgm:t>
    </dgm:pt>
    <dgm:pt modelId="{5994B724-1067-4B22-8A84-3168AF0BB926}" type="sibTrans" cxnId="{E3BED3B0-0D9F-4C7D-86CA-42CCCE9DB748}">
      <dgm:prSet/>
      <dgm:spPr/>
      <dgm:t>
        <a:bodyPr/>
        <a:lstStyle/>
        <a:p>
          <a:endParaRPr lang="en-IN"/>
        </a:p>
      </dgm:t>
    </dgm:pt>
    <dgm:pt modelId="{BB3E6ED4-1DFD-4952-9BC6-364D96CDD262}">
      <dgm:prSet phldrT="[Text]" custT="1"/>
      <dgm:spPr/>
      <dgm:t>
        <a:bodyPr/>
        <a:lstStyle/>
        <a:p>
          <a:r>
            <a:rPr lang="en-US" sz="1600" dirty="0">
              <a:latin typeface="Arial" panose="020B0604020202020204" pitchFamily="34" charset="0"/>
              <a:cs typeface="Arial" panose="020B0604020202020204" pitchFamily="34" charset="0"/>
            </a:rPr>
            <a:t>Final Model Testing</a:t>
          </a:r>
          <a:endParaRPr lang="en-IN" sz="1600" dirty="0">
            <a:latin typeface="Arial" panose="020B0604020202020204" pitchFamily="34" charset="0"/>
            <a:cs typeface="Arial" panose="020B0604020202020204" pitchFamily="34" charset="0"/>
          </a:endParaRPr>
        </a:p>
      </dgm:t>
    </dgm:pt>
    <dgm:pt modelId="{738168B0-7153-4723-B0B9-D0FC4B9E18AC}" type="parTrans" cxnId="{69C5AB6A-6000-4EF3-A480-3343CD3E4611}">
      <dgm:prSet/>
      <dgm:spPr/>
      <dgm:t>
        <a:bodyPr/>
        <a:lstStyle/>
        <a:p>
          <a:endParaRPr lang="en-IN"/>
        </a:p>
      </dgm:t>
    </dgm:pt>
    <dgm:pt modelId="{673D1484-0DCF-428B-8E60-E06A7DA786E0}" type="sibTrans" cxnId="{69C5AB6A-6000-4EF3-A480-3343CD3E4611}">
      <dgm:prSet/>
      <dgm:spPr/>
      <dgm:t>
        <a:bodyPr/>
        <a:lstStyle/>
        <a:p>
          <a:endParaRPr lang="en-IN"/>
        </a:p>
      </dgm:t>
    </dgm:pt>
    <dgm:pt modelId="{151B2285-F801-46AA-9914-9BE35A7CA774}">
      <dgm:prSet phldrT="[Text]" custT="1"/>
      <dgm:spPr/>
      <dgm:t>
        <a:bodyPr/>
        <a:lstStyle/>
        <a:p>
          <a:r>
            <a:rPr lang="en-US" sz="1600" dirty="0">
              <a:latin typeface="Arial" panose="020B0604020202020204" pitchFamily="34" charset="0"/>
              <a:cs typeface="Arial" panose="020B0604020202020204" pitchFamily="34" charset="0"/>
            </a:rPr>
            <a:t>Adding new transformed variables</a:t>
          </a:r>
          <a:endParaRPr lang="en-IN" sz="1600" dirty="0">
            <a:latin typeface="Arial" panose="020B0604020202020204" pitchFamily="34" charset="0"/>
            <a:cs typeface="Arial" panose="020B0604020202020204" pitchFamily="34" charset="0"/>
          </a:endParaRPr>
        </a:p>
      </dgm:t>
    </dgm:pt>
    <dgm:pt modelId="{04CB6E49-7FD7-45AC-974B-6BEF083B22EF}" type="parTrans" cxnId="{BD1827C4-5745-4574-ABA1-FA15FC5121B9}">
      <dgm:prSet/>
      <dgm:spPr/>
      <dgm:t>
        <a:bodyPr/>
        <a:lstStyle/>
        <a:p>
          <a:endParaRPr lang="en-IN"/>
        </a:p>
      </dgm:t>
    </dgm:pt>
    <dgm:pt modelId="{54A33322-8987-43EF-B29D-3AD69B45AE28}" type="sibTrans" cxnId="{BD1827C4-5745-4574-ABA1-FA15FC5121B9}">
      <dgm:prSet/>
      <dgm:spPr/>
      <dgm:t>
        <a:bodyPr/>
        <a:lstStyle/>
        <a:p>
          <a:endParaRPr lang="en-IN"/>
        </a:p>
      </dgm:t>
    </dgm:pt>
    <dgm:pt modelId="{610BF732-1319-4657-86CD-D357E058210E}">
      <dgm:prSet phldrT="[Text]" custT="1"/>
      <dgm:spPr/>
      <dgm:t>
        <a:bodyPr/>
        <a:lstStyle/>
        <a:p>
          <a:r>
            <a:rPr lang="en-US" sz="1600" dirty="0">
              <a:latin typeface="Arial" panose="020B0604020202020204" pitchFamily="34" charset="0"/>
              <a:cs typeface="Arial" panose="020B0604020202020204" pitchFamily="34" charset="0"/>
            </a:rPr>
            <a:t>Dummy variables &amp; one hot encoding</a:t>
          </a:r>
          <a:endParaRPr lang="en-IN" sz="1600" dirty="0">
            <a:latin typeface="Arial" panose="020B0604020202020204" pitchFamily="34" charset="0"/>
            <a:cs typeface="Arial" panose="020B0604020202020204" pitchFamily="34" charset="0"/>
          </a:endParaRPr>
        </a:p>
      </dgm:t>
    </dgm:pt>
    <dgm:pt modelId="{2AEF63EF-A106-4441-BB07-E11AE3E455E3}" type="parTrans" cxnId="{597D8B86-7BC6-47C8-BEEB-E0BAC50E1B03}">
      <dgm:prSet/>
      <dgm:spPr/>
      <dgm:t>
        <a:bodyPr/>
        <a:lstStyle/>
        <a:p>
          <a:endParaRPr lang="en-IN"/>
        </a:p>
      </dgm:t>
    </dgm:pt>
    <dgm:pt modelId="{71ED8BAC-3C01-41BC-817A-B31DA0DA0210}" type="sibTrans" cxnId="{597D8B86-7BC6-47C8-BEEB-E0BAC50E1B03}">
      <dgm:prSet/>
      <dgm:spPr/>
      <dgm:t>
        <a:bodyPr/>
        <a:lstStyle/>
        <a:p>
          <a:endParaRPr lang="en-IN"/>
        </a:p>
      </dgm:t>
    </dgm:pt>
    <dgm:pt modelId="{E716A071-19DE-4B6F-B392-20017EF8AACE}">
      <dgm:prSet phldrT="[Text]" custT="1"/>
      <dgm:spPr/>
      <dgm:t>
        <a:bodyPr/>
        <a:lstStyle/>
        <a:p>
          <a:r>
            <a:rPr lang="en-US" sz="1600" dirty="0">
              <a:latin typeface="Arial" panose="020B0604020202020204" pitchFamily="34" charset="0"/>
              <a:cs typeface="Arial" panose="020B0604020202020204" pitchFamily="34" charset="0"/>
            </a:rPr>
            <a:t>Forward Selection</a:t>
          </a:r>
          <a:endParaRPr lang="en-IN" sz="1600" dirty="0">
            <a:latin typeface="Arial" panose="020B0604020202020204" pitchFamily="34" charset="0"/>
            <a:cs typeface="Arial" panose="020B0604020202020204" pitchFamily="34" charset="0"/>
          </a:endParaRPr>
        </a:p>
      </dgm:t>
    </dgm:pt>
    <dgm:pt modelId="{9FE8D919-8684-498C-907D-33D898C23583}" type="parTrans" cxnId="{67895A9D-431F-483B-B8B3-B05D43A4FCA4}">
      <dgm:prSet/>
      <dgm:spPr/>
      <dgm:t>
        <a:bodyPr/>
        <a:lstStyle/>
        <a:p>
          <a:endParaRPr lang="en-IN"/>
        </a:p>
      </dgm:t>
    </dgm:pt>
    <dgm:pt modelId="{BDDBD100-72F8-4AEF-8C43-96BD024E08A1}" type="sibTrans" cxnId="{67895A9D-431F-483B-B8B3-B05D43A4FCA4}">
      <dgm:prSet/>
      <dgm:spPr/>
      <dgm:t>
        <a:bodyPr/>
        <a:lstStyle/>
        <a:p>
          <a:endParaRPr lang="en-IN"/>
        </a:p>
      </dgm:t>
    </dgm:pt>
    <dgm:pt modelId="{04F16184-7C59-4200-A032-08520BD8E960}">
      <dgm:prSet phldrT="[Text]" custT="1"/>
      <dgm:spPr/>
      <dgm:t>
        <a:bodyPr/>
        <a:lstStyle/>
        <a:p>
          <a:r>
            <a:rPr lang="en-US" sz="1600" dirty="0">
              <a:latin typeface="Arial" panose="020B0604020202020204" pitchFamily="34" charset="0"/>
              <a:cs typeface="Arial" panose="020B0604020202020204" pitchFamily="34" charset="0"/>
            </a:rPr>
            <a:t>Backward Selection</a:t>
          </a:r>
          <a:endParaRPr lang="en-IN" sz="1600" dirty="0">
            <a:latin typeface="Arial" panose="020B0604020202020204" pitchFamily="34" charset="0"/>
            <a:cs typeface="Arial" panose="020B0604020202020204" pitchFamily="34" charset="0"/>
          </a:endParaRPr>
        </a:p>
      </dgm:t>
    </dgm:pt>
    <dgm:pt modelId="{BA1B3F73-CE61-45B2-B487-FA8B7C67DBB2}" type="parTrans" cxnId="{1171527F-6B0D-462D-9589-51BEF770A1B3}">
      <dgm:prSet/>
      <dgm:spPr/>
      <dgm:t>
        <a:bodyPr/>
        <a:lstStyle/>
        <a:p>
          <a:endParaRPr lang="en-IN"/>
        </a:p>
      </dgm:t>
    </dgm:pt>
    <dgm:pt modelId="{628E2449-8F61-47D9-8622-E5AD53F84206}" type="sibTrans" cxnId="{1171527F-6B0D-462D-9589-51BEF770A1B3}">
      <dgm:prSet/>
      <dgm:spPr/>
      <dgm:t>
        <a:bodyPr/>
        <a:lstStyle/>
        <a:p>
          <a:endParaRPr lang="en-IN"/>
        </a:p>
      </dgm:t>
    </dgm:pt>
    <dgm:pt modelId="{C0554B19-6C57-4490-A2E7-D66813726A0A}">
      <dgm:prSet phldrT="[Text]" custT="1"/>
      <dgm:spPr/>
      <dgm:t>
        <a:bodyPr/>
        <a:lstStyle/>
        <a:p>
          <a:r>
            <a:rPr lang="en-US" sz="1600" dirty="0">
              <a:latin typeface="Arial" panose="020B0604020202020204" pitchFamily="34" charset="0"/>
              <a:cs typeface="Arial" panose="020B0604020202020204" pitchFamily="34" charset="0"/>
            </a:rPr>
            <a:t>Performance Dashboard</a:t>
          </a:r>
          <a:endParaRPr lang="en-IN" sz="1600" dirty="0">
            <a:latin typeface="Arial" panose="020B0604020202020204" pitchFamily="34" charset="0"/>
            <a:cs typeface="Arial" panose="020B0604020202020204" pitchFamily="34" charset="0"/>
          </a:endParaRPr>
        </a:p>
      </dgm:t>
    </dgm:pt>
    <dgm:pt modelId="{BCE14A0F-28D0-4D51-901A-CD6AE5E478A6}" type="parTrans" cxnId="{6C93CC03-8DA9-4F7E-8532-D0CDB63988AD}">
      <dgm:prSet/>
      <dgm:spPr/>
      <dgm:t>
        <a:bodyPr/>
        <a:lstStyle/>
        <a:p>
          <a:endParaRPr lang="en-IN"/>
        </a:p>
      </dgm:t>
    </dgm:pt>
    <dgm:pt modelId="{1D26A91F-8A4C-4293-A0DD-F30CAE794C10}" type="sibTrans" cxnId="{6C93CC03-8DA9-4F7E-8532-D0CDB63988AD}">
      <dgm:prSet/>
      <dgm:spPr/>
      <dgm:t>
        <a:bodyPr/>
        <a:lstStyle/>
        <a:p>
          <a:endParaRPr lang="en-IN"/>
        </a:p>
      </dgm:t>
    </dgm:pt>
    <dgm:pt modelId="{B1781DFB-FABD-43EE-A896-82C98107154C}" type="pres">
      <dgm:prSet presAssocID="{C9645A53-183D-4772-9032-2A4BFD1EE382}" presName="linear" presStyleCnt="0">
        <dgm:presLayoutVars>
          <dgm:animLvl val="lvl"/>
          <dgm:resizeHandles val="exact"/>
        </dgm:presLayoutVars>
      </dgm:prSet>
      <dgm:spPr/>
    </dgm:pt>
    <dgm:pt modelId="{ECC1F926-3102-4DC0-9D67-EE35AD2431D3}" type="pres">
      <dgm:prSet presAssocID="{1BB6474C-951B-4F52-8E94-2C286864F751}" presName="parentText" presStyleLbl="node1" presStyleIdx="0" presStyleCnt="6">
        <dgm:presLayoutVars>
          <dgm:chMax val="0"/>
          <dgm:bulletEnabled val="1"/>
        </dgm:presLayoutVars>
      </dgm:prSet>
      <dgm:spPr/>
    </dgm:pt>
    <dgm:pt modelId="{4739A646-F1B3-45C8-A1B5-7CB5E2C88A7D}" type="pres">
      <dgm:prSet presAssocID="{1BB6474C-951B-4F52-8E94-2C286864F751}" presName="childText" presStyleLbl="revTx" presStyleIdx="0" presStyleCnt="4">
        <dgm:presLayoutVars>
          <dgm:bulletEnabled val="1"/>
        </dgm:presLayoutVars>
      </dgm:prSet>
      <dgm:spPr/>
    </dgm:pt>
    <dgm:pt modelId="{88F98E96-0A9B-40E5-BA0C-8BBE46C275FC}" type="pres">
      <dgm:prSet presAssocID="{BE95FC4D-90AA-447F-BD50-DCF5739AE9D8}" presName="parentText" presStyleLbl="node1" presStyleIdx="1" presStyleCnt="6">
        <dgm:presLayoutVars>
          <dgm:chMax val="0"/>
          <dgm:bulletEnabled val="1"/>
        </dgm:presLayoutVars>
      </dgm:prSet>
      <dgm:spPr/>
    </dgm:pt>
    <dgm:pt modelId="{99F5FAA3-DEC0-4609-8A2C-D75107233ABD}" type="pres">
      <dgm:prSet presAssocID="{BE95FC4D-90AA-447F-BD50-DCF5739AE9D8}" presName="childText" presStyleLbl="revTx" presStyleIdx="1" presStyleCnt="4">
        <dgm:presLayoutVars>
          <dgm:bulletEnabled val="1"/>
        </dgm:presLayoutVars>
      </dgm:prSet>
      <dgm:spPr/>
    </dgm:pt>
    <dgm:pt modelId="{8471E3B5-A8C9-46D0-8A61-E71DC38DB677}" type="pres">
      <dgm:prSet presAssocID="{71B36FBD-5234-4F9C-B241-D3D2BC7A3C83}" presName="parentText" presStyleLbl="node1" presStyleIdx="2" presStyleCnt="6">
        <dgm:presLayoutVars>
          <dgm:chMax val="0"/>
          <dgm:bulletEnabled val="1"/>
        </dgm:presLayoutVars>
      </dgm:prSet>
      <dgm:spPr/>
    </dgm:pt>
    <dgm:pt modelId="{0FDBE60A-89AE-4511-9785-8648764DC349}" type="pres">
      <dgm:prSet presAssocID="{71B36FBD-5234-4F9C-B241-D3D2BC7A3C83}" presName="childText" presStyleLbl="revTx" presStyleIdx="2" presStyleCnt="4">
        <dgm:presLayoutVars>
          <dgm:bulletEnabled val="1"/>
        </dgm:presLayoutVars>
      </dgm:prSet>
      <dgm:spPr/>
    </dgm:pt>
    <dgm:pt modelId="{33FFFA8F-EFA4-45CC-99A7-0D61355B1C41}" type="pres">
      <dgm:prSet presAssocID="{B861C388-5568-4974-88CA-E429579D2BE3}" presName="parentText" presStyleLbl="node1" presStyleIdx="3" presStyleCnt="6">
        <dgm:presLayoutVars>
          <dgm:chMax val="0"/>
          <dgm:bulletEnabled val="1"/>
        </dgm:presLayoutVars>
      </dgm:prSet>
      <dgm:spPr/>
    </dgm:pt>
    <dgm:pt modelId="{67504FD0-4765-445B-9391-D9FDFFAD5002}" type="pres">
      <dgm:prSet presAssocID="{B861C388-5568-4974-88CA-E429579D2BE3}" presName="childText" presStyleLbl="revTx" presStyleIdx="3" presStyleCnt="4">
        <dgm:presLayoutVars>
          <dgm:bulletEnabled val="1"/>
        </dgm:presLayoutVars>
      </dgm:prSet>
      <dgm:spPr/>
    </dgm:pt>
    <dgm:pt modelId="{2E7677BD-CE69-4182-8E6E-15740D3270EC}" type="pres">
      <dgm:prSet presAssocID="{6664E440-B04B-42F0-AB36-8AFC16BD39D7}" presName="parentText" presStyleLbl="node1" presStyleIdx="4" presStyleCnt="6">
        <dgm:presLayoutVars>
          <dgm:chMax val="0"/>
          <dgm:bulletEnabled val="1"/>
        </dgm:presLayoutVars>
      </dgm:prSet>
      <dgm:spPr/>
    </dgm:pt>
    <dgm:pt modelId="{36D15FCD-8FCA-4D87-8B46-17282776412B}" type="pres">
      <dgm:prSet presAssocID="{5994B724-1067-4B22-8A84-3168AF0BB926}" presName="spacer" presStyleCnt="0"/>
      <dgm:spPr/>
    </dgm:pt>
    <dgm:pt modelId="{5194261D-3805-4B42-9CED-11803F0C8562}" type="pres">
      <dgm:prSet presAssocID="{BB3E6ED4-1DFD-4952-9BC6-364D96CDD262}" presName="parentText" presStyleLbl="node1" presStyleIdx="5" presStyleCnt="6">
        <dgm:presLayoutVars>
          <dgm:chMax val="0"/>
          <dgm:bulletEnabled val="1"/>
        </dgm:presLayoutVars>
      </dgm:prSet>
      <dgm:spPr/>
    </dgm:pt>
  </dgm:ptLst>
  <dgm:cxnLst>
    <dgm:cxn modelId="{247C7D02-1B47-490F-9CDA-99EA0E8789A1}" type="presOf" srcId="{1BB6474C-951B-4F52-8E94-2C286864F751}" destId="{ECC1F926-3102-4DC0-9D67-EE35AD2431D3}" srcOrd="0" destOrd="0" presId="urn:microsoft.com/office/officeart/2005/8/layout/vList2"/>
    <dgm:cxn modelId="{6C93CC03-8DA9-4F7E-8532-D0CDB63988AD}" srcId="{B861C388-5568-4974-88CA-E429579D2BE3}" destId="{C0554B19-6C57-4490-A2E7-D66813726A0A}" srcOrd="2" destOrd="0" parTransId="{BCE14A0F-28D0-4D51-901A-CD6AE5E478A6}" sibTransId="{1D26A91F-8A4C-4293-A0DD-F30CAE794C10}"/>
    <dgm:cxn modelId="{3A12920A-15AF-4F00-B929-B02D001E1DE6}" type="presOf" srcId="{C9645A53-183D-4772-9032-2A4BFD1EE382}" destId="{B1781DFB-FABD-43EE-A896-82C98107154C}" srcOrd="0" destOrd="0" presId="urn:microsoft.com/office/officeart/2005/8/layout/vList2"/>
    <dgm:cxn modelId="{841A960D-C60E-4A5A-8FAF-420E2BC8CEF9}" srcId="{1BB6474C-951B-4F52-8E94-2C286864F751}" destId="{EF72E07F-2E03-4E83-9D94-DE8A58E142BC}" srcOrd="1" destOrd="0" parTransId="{446A2713-E75D-4C56-9034-1D7A5293106E}" sibTransId="{4205CBE8-799F-43E1-B06C-4BED01DFC591}"/>
    <dgm:cxn modelId="{96EC9B15-0AEC-45FE-97F5-21670159B5EC}" srcId="{C9645A53-183D-4772-9032-2A4BFD1EE382}" destId="{B861C388-5568-4974-88CA-E429579D2BE3}" srcOrd="3" destOrd="0" parTransId="{4692F016-00D1-4C7F-88CA-575F8E476228}" sibTransId="{1F65BF8D-FBE6-4F59-A3E5-308E163C311C}"/>
    <dgm:cxn modelId="{1CC6DA15-7C97-4CF3-B4E2-1FCB77EE1D09}" srcId="{C9645A53-183D-4772-9032-2A4BFD1EE382}" destId="{BE95FC4D-90AA-447F-BD50-DCF5739AE9D8}" srcOrd="1" destOrd="0" parTransId="{0970B4AE-C33E-4631-83C4-CA4BD67E5AB9}" sibTransId="{ABF20500-0B8B-49BF-B486-B539F9244130}"/>
    <dgm:cxn modelId="{B02BBA21-98DF-4D52-846B-6A5A57C4B75E}" type="presOf" srcId="{151B2285-F801-46AA-9914-9BE35A7CA774}" destId="{0FDBE60A-89AE-4511-9785-8648764DC349}" srcOrd="0" destOrd="0" presId="urn:microsoft.com/office/officeart/2005/8/layout/vList2"/>
    <dgm:cxn modelId="{E0DBDC27-1B20-4A5D-B6EA-52CFA170B8A5}" type="presOf" srcId="{E6275F87-B7DB-4257-9A44-ACA97F085A8E}" destId="{99F5FAA3-DEC0-4609-8A2C-D75107233ABD}" srcOrd="0" destOrd="0" presId="urn:microsoft.com/office/officeart/2005/8/layout/vList2"/>
    <dgm:cxn modelId="{C5EFD92F-4A42-426C-804D-1A1875CDB6C1}" type="presOf" srcId="{6664E440-B04B-42F0-AB36-8AFC16BD39D7}" destId="{2E7677BD-CE69-4182-8E6E-15740D3270EC}" srcOrd="0" destOrd="0" presId="urn:microsoft.com/office/officeart/2005/8/layout/vList2"/>
    <dgm:cxn modelId="{2D768F30-8567-4932-B567-6C1D6B1D91C8}" srcId="{1BB6474C-951B-4F52-8E94-2C286864F751}" destId="{5BC6BE69-A569-4EC6-AD33-5C35AE5EE4B3}" srcOrd="0" destOrd="0" parTransId="{89E7B10D-E596-4B15-B4B0-71CCD065B720}" sibTransId="{408802D9-1EAA-4AEB-BEF9-28BD51AE11CF}"/>
    <dgm:cxn modelId="{336DAC5E-A111-4EC7-808D-0E065AEDCA63}" type="presOf" srcId="{BE95FC4D-90AA-447F-BD50-DCF5739AE9D8}" destId="{88F98E96-0A9B-40E5-BA0C-8BBE46C275FC}" srcOrd="0" destOrd="0" presId="urn:microsoft.com/office/officeart/2005/8/layout/vList2"/>
    <dgm:cxn modelId="{F312A163-BE9E-4215-9C72-DBA263BAE8C0}" srcId="{BE95FC4D-90AA-447F-BD50-DCF5739AE9D8}" destId="{E6275F87-B7DB-4257-9A44-ACA97F085A8E}" srcOrd="0" destOrd="0" parTransId="{C3A7F76A-4DFF-4E29-B30C-A90B025603E1}" sibTransId="{589EDD9A-4603-4A45-A3A5-EDD60E102029}"/>
    <dgm:cxn modelId="{89C24065-5BA7-499C-8842-8236117645A5}" srcId="{BE95FC4D-90AA-447F-BD50-DCF5739AE9D8}" destId="{93E27965-D34D-497D-93B3-48FE4B1F7492}" srcOrd="1" destOrd="0" parTransId="{DB8B84A9-E5E4-4F49-B677-FDA05FEB26AF}" sibTransId="{330D14CF-11BB-446F-88BA-B027D1864476}"/>
    <dgm:cxn modelId="{25A2E645-1645-4400-8661-8EFFB8C240A4}" type="presOf" srcId="{610BF732-1319-4657-86CD-D357E058210E}" destId="{0FDBE60A-89AE-4511-9785-8648764DC349}" srcOrd="0" destOrd="1" presId="urn:microsoft.com/office/officeart/2005/8/layout/vList2"/>
    <dgm:cxn modelId="{69C5AB6A-6000-4EF3-A480-3343CD3E4611}" srcId="{C9645A53-183D-4772-9032-2A4BFD1EE382}" destId="{BB3E6ED4-1DFD-4952-9BC6-364D96CDD262}" srcOrd="5" destOrd="0" parTransId="{738168B0-7153-4723-B0B9-D0FC4B9E18AC}" sibTransId="{673D1484-0DCF-428B-8E60-E06A7DA786E0}"/>
    <dgm:cxn modelId="{48DC2170-A794-4545-8E05-6A230CA01C44}" type="presOf" srcId="{C0554B19-6C57-4490-A2E7-D66813726A0A}" destId="{67504FD0-4765-445B-9391-D9FDFFAD5002}" srcOrd="0" destOrd="2" presId="urn:microsoft.com/office/officeart/2005/8/layout/vList2"/>
    <dgm:cxn modelId="{1171527F-6B0D-462D-9589-51BEF770A1B3}" srcId="{B861C388-5568-4974-88CA-E429579D2BE3}" destId="{04F16184-7C59-4200-A032-08520BD8E960}" srcOrd="1" destOrd="0" parTransId="{BA1B3F73-CE61-45B2-B487-FA8B7C67DBB2}" sibTransId="{628E2449-8F61-47D9-8622-E5AD53F84206}"/>
    <dgm:cxn modelId="{50C54E82-2878-4DF9-B548-D815AB9DE5CF}" srcId="{C9645A53-183D-4772-9032-2A4BFD1EE382}" destId="{1BB6474C-951B-4F52-8E94-2C286864F751}" srcOrd="0" destOrd="0" parTransId="{2F2C1F6F-627C-4573-8B37-E4592E923054}" sibTransId="{A08B58BC-BF5F-450A-B17E-6A6BE69A4204}"/>
    <dgm:cxn modelId="{597D8B86-7BC6-47C8-BEEB-E0BAC50E1B03}" srcId="{71B36FBD-5234-4F9C-B241-D3D2BC7A3C83}" destId="{610BF732-1319-4657-86CD-D357E058210E}" srcOrd="1" destOrd="0" parTransId="{2AEF63EF-A106-4441-BB07-E11AE3E455E3}" sibTransId="{71ED8BAC-3C01-41BC-817A-B31DA0DA0210}"/>
    <dgm:cxn modelId="{B90FC697-05E8-42AF-94FB-010A0A98CF86}" srcId="{C9645A53-183D-4772-9032-2A4BFD1EE382}" destId="{71B36FBD-5234-4F9C-B241-D3D2BC7A3C83}" srcOrd="2" destOrd="0" parTransId="{3E694116-E6D9-4A4D-AD16-D65909BE30E8}" sibTransId="{FC02E489-2A97-4103-914C-C8D3DBAA0E19}"/>
    <dgm:cxn modelId="{67895A9D-431F-483B-B8B3-B05D43A4FCA4}" srcId="{B861C388-5568-4974-88CA-E429579D2BE3}" destId="{E716A071-19DE-4B6F-B392-20017EF8AACE}" srcOrd="0" destOrd="0" parTransId="{9FE8D919-8684-498C-907D-33D898C23583}" sibTransId="{BDDBD100-72F8-4AEF-8C43-96BD024E08A1}"/>
    <dgm:cxn modelId="{E49FD2A0-B872-4F26-93FE-F7A7F97FFD14}" type="presOf" srcId="{93E27965-D34D-497D-93B3-48FE4B1F7492}" destId="{99F5FAA3-DEC0-4609-8A2C-D75107233ABD}" srcOrd="0" destOrd="1" presId="urn:microsoft.com/office/officeart/2005/8/layout/vList2"/>
    <dgm:cxn modelId="{DC888BAB-82BA-4583-9856-6C1B223FF050}" type="presOf" srcId="{5BC6BE69-A569-4EC6-AD33-5C35AE5EE4B3}" destId="{4739A646-F1B3-45C8-A1B5-7CB5E2C88A7D}" srcOrd="0" destOrd="0" presId="urn:microsoft.com/office/officeart/2005/8/layout/vList2"/>
    <dgm:cxn modelId="{E3BED3B0-0D9F-4C7D-86CA-42CCCE9DB748}" srcId="{C9645A53-183D-4772-9032-2A4BFD1EE382}" destId="{6664E440-B04B-42F0-AB36-8AFC16BD39D7}" srcOrd="4" destOrd="0" parTransId="{532A8F52-E618-40BF-B106-D342B2859675}" sibTransId="{5994B724-1067-4B22-8A84-3168AF0BB926}"/>
    <dgm:cxn modelId="{484E9BBA-443B-46E0-8EFA-C1FFC57D18E6}" type="presOf" srcId="{E716A071-19DE-4B6F-B392-20017EF8AACE}" destId="{67504FD0-4765-445B-9391-D9FDFFAD5002}" srcOrd="0" destOrd="0" presId="urn:microsoft.com/office/officeart/2005/8/layout/vList2"/>
    <dgm:cxn modelId="{BD1827C4-5745-4574-ABA1-FA15FC5121B9}" srcId="{71B36FBD-5234-4F9C-B241-D3D2BC7A3C83}" destId="{151B2285-F801-46AA-9914-9BE35A7CA774}" srcOrd="0" destOrd="0" parTransId="{04CB6E49-7FD7-45AC-974B-6BEF083B22EF}" sibTransId="{54A33322-8987-43EF-B29D-3AD69B45AE28}"/>
    <dgm:cxn modelId="{E9A0C9C8-B533-4F57-A94B-7D357F679D8B}" type="presOf" srcId="{EF72E07F-2E03-4E83-9D94-DE8A58E142BC}" destId="{4739A646-F1B3-45C8-A1B5-7CB5E2C88A7D}" srcOrd="0" destOrd="1" presId="urn:microsoft.com/office/officeart/2005/8/layout/vList2"/>
    <dgm:cxn modelId="{A415ADDE-2B79-4535-B669-904BA5C71C7F}" type="presOf" srcId="{BB3E6ED4-1DFD-4952-9BC6-364D96CDD262}" destId="{5194261D-3805-4B42-9CED-11803F0C8562}" srcOrd="0" destOrd="0" presId="urn:microsoft.com/office/officeart/2005/8/layout/vList2"/>
    <dgm:cxn modelId="{7A2A0DE1-7C2F-4157-A94E-33CAFDEBC444}" type="presOf" srcId="{04F16184-7C59-4200-A032-08520BD8E960}" destId="{67504FD0-4765-445B-9391-D9FDFFAD5002}" srcOrd="0" destOrd="1" presId="urn:microsoft.com/office/officeart/2005/8/layout/vList2"/>
    <dgm:cxn modelId="{79E489F1-82CC-42AD-BA21-4464692F886D}" type="presOf" srcId="{B861C388-5568-4974-88CA-E429579D2BE3}" destId="{33FFFA8F-EFA4-45CC-99A7-0D61355B1C41}" srcOrd="0" destOrd="0" presId="urn:microsoft.com/office/officeart/2005/8/layout/vList2"/>
    <dgm:cxn modelId="{DB4316F3-E62A-4D56-AE7A-7FE66FE662A8}" type="presOf" srcId="{71B36FBD-5234-4F9C-B241-D3D2BC7A3C83}" destId="{8471E3B5-A8C9-46D0-8A61-E71DC38DB677}" srcOrd="0" destOrd="0" presId="urn:microsoft.com/office/officeart/2005/8/layout/vList2"/>
    <dgm:cxn modelId="{02918984-969F-47DB-886A-9EB5C8677D0F}" type="presParOf" srcId="{B1781DFB-FABD-43EE-A896-82C98107154C}" destId="{ECC1F926-3102-4DC0-9D67-EE35AD2431D3}" srcOrd="0" destOrd="0" presId="urn:microsoft.com/office/officeart/2005/8/layout/vList2"/>
    <dgm:cxn modelId="{FDF05196-5BE3-4FF5-9055-79EF6AE2F3EA}" type="presParOf" srcId="{B1781DFB-FABD-43EE-A896-82C98107154C}" destId="{4739A646-F1B3-45C8-A1B5-7CB5E2C88A7D}" srcOrd="1" destOrd="0" presId="urn:microsoft.com/office/officeart/2005/8/layout/vList2"/>
    <dgm:cxn modelId="{63EB8742-7D19-49C9-A1F7-F2E91082AF09}" type="presParOf" srcId="{B1781DFB-FABD-43EE-A896-82C98107154C}" destId="{88F98E96-0A9B-40E5-BA0C-8BBE46C275FC}" srcOrd="2" destOrd="0" presId="urn:microsoft.com/office/officeart/2005/8/layout/vList2"/>
    <dgm:cxn modelId="{BE7C74B4-51B8-4A96-B980-F8D33D584777}" type="presParOf" srcId="{B1781DFB-FABD-43EE-A896-82C98107154C}" destId="{99F5FAA3-DEC0-4609-8A2C-D75107233ABD}" srcOrd="3" destOrd="0" presId="urn:microsoft.com/office/officeart/2005/8/layout/vList2"/>
    <dgm:cxn modelId="{8CF70658-24C5-4989-80BA-EDF3FB2D3B5F}" type="presParOf" srcId="{B1781DFB-FABD-43EE-A896-82C98107154C}" destId="{8471E3B5-A8C9-46D0-8A61-E71DC38DB677}" srcOrd="4" destOrd="0" presId="urn:microsoft.com/office/officeart/2005/8/layout/vList2"/>
    <dgm:cxn modelId="{9819DA9B-ABD5-429F-B830-4324B5124E45}" type="presParOf" srcId="{B1781DFB-FABD-43EE-A896-82C98107154C}" destId="{0FDBE60A-89AE-4511-9785-8648764DC349}" srcOrd="5" destOrd="0" presId="urn:microsoft.com/office/officeart/2005/8/layout/vList2"/>
    <dgm:cxn modelId="{63348930-34A3-49E8-9A8E-F2227725B0AD}" type="presParOf" srcId="{B1781DFB-FABD-43EE-A896-82C98107154C}" destId="{33FFFA8F-EFA4-45CC-99A7-0D61355B1C41}" srcOrd="6" destOrd="0" presId="urn:microsoft.com/office/officeart/2005/8/layout/vList2"/>
    <dgm:cxn modelId="{DF8804F0-4829-4AC8-8B7E-5FD9F6B8316C}" type="presParOf" srcId="{B1781DFB-FABD-43EE-A896-82C98107154C}" destId="{67504FD0-4765-445B-9391-D9FDFFAD5002}" srcOrd="7" destOrd="0" presId="urn:microsoft.com/office/officeart/2005/8/layout/vList2"/>
    <dgm:cxn modelId="{BB284E48-AE6D-42EB-B513-65EFED62A86C}" type="presParOf" srcId="{B1781DFB-FABD-43EE-A896-82C98107154C}" destId="{2E7677BD-CE69-4182-8E6E-15740D3270EC}" srcOrd="8" destOrd="0" presId="urn:microsoft.com/office/officeart/2005/8/layout/vList2"/>
    <dgm:cxn modelId="{9C1986E9-BC90-4341-96FD-527456D65599}" type="presParOf" srcId="{B1781DFB-FABD-43EE-A896-82C98107154C}" destId="{36D15FCD-8FCA-4D87-8B46-17282776412B}" srcOrd="9" destOrd="0" presId="urn:microsoft.com/office/officeart/2005/8/layout/vList2"/>
    <dgm:cxn modelId="{97523458-D84C-4EC8-A855-952741E5C1A5}" type="presParOf" srcId="{B1781DFB-FABD-43EE-A896-82C98107154C}" destId="{5194261D-3805-4B42-9CED-11803F0C856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1F926-3102-4DC0-9D67-EE35AD2431D3}">
      <dsp:nvSpPr>
        <dsp:cNvPr id="0" name=""/>
        <dsp:cNvSpPr/>
      </dsp:nvSpPr>
      <dsp:spPr>
        <a:xfrm>
          <a:off x="0" y="33417"/>
          <a:ext cx="10748188" cy="4492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Overview of data</a:t>
          </a:r>
          <a:endParaRPr lang="en-IN" sz="1600" kern="1200" dirty="0">
            <a:latin typeface="Arial" panose="020B0604020202020204" pitchFamily="34" charset="0"/>
            <a:cs typeface="Arial" panose="020B0604020202020204" pitchFamily="34" charset="0"/>
          </a:endParaRPr>
        </a:p>
      </dsp:txBody>
      <dsp:txXfrm>
        <a:off x="21932" y="55349"/>
        <a:ext cx="10704324" cy="405416"/>
      </dsp:txXfrm>
    </dsp:sp>
    <dsp:sp modelId="{4739A646-F1B3-45C8-A1B5-7CB5E2C88A7D}">
      <dsp:nvSpPr>
        <dsp:cNvPr id="0" name=""/>
        <dsp:cNvSpPr/>
      </dsp:nvSpPr>
      <dsp:spPr>
        <a:xfrm>
          <a:off x="0" y="482697"/>
          <a:ext cx="10748188" cy="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25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Data understanding</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Hypothesis/questions formulation	</a:t>
          </a:r>
          <a:endParaRPr lang="en-IN" sz="1600" kern="1200" dirty="0">
            <a:latin typeface="Arial" panose="020B0604020202020204" pitchFamily="34" charset="0"/>
            <a:cs typeface="Arial" panose="020B0604020202020204" pitchFamily="34" charset="0"/>
          </a:endParaRPr>
        </a:p>
      </dsp:txBody>
      <dsp:txXfrm>
        <a:off x="0" y="482697"/>
        <a:ext cx="10748188" cy="509220"/>
      </dsp:txXfrm>
    </dsp:sp>
    <dsp:sp modelId="{88F98E96-0A9B-40E5-BA0C-8BBE46C275FC}">
      <dsp:nvSpPr>
        <dsp:cNvPr id="0" name=""/>
        <dsp:cNvSpPr/>
      </dsp:nvSpPr>
      <dsp:spPr>
        <a:xfrm>
          <a:off x="0" y="991917"/>
          <a:ext cx="10748188" cy="4492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Exploratory Data Analysis</a:t>
          </a:r>
          <a:endParaRPr lang="en-IN" sz="1600" kern="1200" dirty="0">
            <a:latin typeface="Arial" panose="020B0604020202020204" pitchFamily="34" charset="0"/>
            <a:cs typeface="Arial" panose="020B0604020202020204" pitchFamily="34" charset="0"/>
          </a:endParaRPr>
        </a:p>
      </dsp:txBody>
      <dsp:txXfrm>
        <a:off x="21932" y="1013849"/>
        <a:ext cx="10704324" cy="405416"/>
      </dsp:txXfrm>
    </dsp:sp>
    <dsp:sp modelId="{99F5FAA3-DEC0-4609-8A2C-D75107233ABD}">
      <dsp:nvSpPr>
        <dsp:cNvPr id="0" name=""/>
        <dsp:cNvSpPr/>
      </dsp:nvSpPr>
      <dsp:spPr>
        <a:xfrm>
          <a:off x="0" y="1441197"/>
          <a:ext cx="10748188" cy="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25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Univariate Analysis</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Bivariate Analysis</a:t>
          </a:r>
          <a:endParaRPr lang="en-IN" sz="1600" kern="1200" dirty="0">
            <a:latin typeface="Arial" panose="020B0604020202020204" pitchFamily="34" charset="0"/>
            <a:cs typeface="Arial" panose="020B0604020202020204" pitchFamily="34" charset="0"/>
          </a:endParaRPr>
        </a:p>
      </dsp:txBody>
      <dsp:txXfrm>
        <a:off x="0" y="1441197"/>
        <a:ext cx="10748188" cy="509220"/>
      </dsp:txXfrm>
    </dsp:sp>
    <dsp:sp modelId="{8471E3B5-A8C9-46D0-8A61-E71DC38DB677}">
      <dsp:nvSpPr>
        <dsp:cNvPr id="0" name=""/>
        <dsp:cNvSpPr/>
      </dsp:nvSpPr>
      <dsp:spPr>
        <a:xfrm>
          <a:off x="0" y="1950417"/>
          <a:ext cx="10748188" cy="4492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Feature Engineering</a:t>
          </a:r>
          <a:endParaRPr lang="en-IN" sz="1600" kern="1200" dirty="0">
            <a:latin typeface="Arial" panose="020B0604020202020204" pitchFamily="34" charset="0"/>
            <a:cs typeface="Arial" panose="020B0604020202020204" pitchFamily="34" charset="0"/>
          </a:endParaRPr>
        </a:p>
      </dsp:txBody>
      <dsp:txXfrm>
        <a:off x="21932" y="1972349"/>
        <a:ext cx="10704324" cy="405416"/>
      </dsp:txXfrm>
    </dsp:sp>
    <dsp:sp modelId="{0FDBE60A-89AE-4511-9785-8648764DC349}">
      <dsp:nvSpPr>
        <dsp:cNvPr id="0" name=""/>
        <dsp:cNvSpPr/>
      </dsp:nvSpPr>
      <dsp:spPr>
        <a:xfrm>
          <a:off x="0" y="2399697"/>
          <a:ext cx="10748188" cy="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25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Adding new transformed variables</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Dummy variables &amp; one hot encoding</a:t>
          </a:r>
          <a:endParaRPr lang="en-IN" sz="1600" kern="1200" dirty="0">
            <a:latin typeface="Arial" panose="020B0604020202020204" pitchFamily="34" charset="0"/>
            <a:cs typeface="Arial" panose="020B0604020202020204" pitchFamily="34" charset="0"/>
          </a:endParaRPr>
        </a:p>
      </dsp:txBody>
      <dsp:txXfrm>
        <a:off x="0" y="2399697"/>
        <a:ext cx="10748188" cy="509220"/>
      </dsp:txXfrm>
    </dsp:sp>
    <dsp:sp modelId="{33FFFA8F-EFA4-45CC-99A7-0D61355B1C41}">
      <dsp:nvSpPr>
        <dsp:cNvPr id="0" name=""/>
        <dsp:cNvSpPr/>
      </dsp:nvSpPr>
      <dsp:spPr>
        <a:xfrm>
          <a:off x="0" y="2908917"/>
          <a:ext cx="10748188" cy="4492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Linear Regression Model Fitting</a:t>
          </a:r>
          <a:endParaRPr lang="en-IN" sz="1600" kern="1200" dirty="0">
            <a:latin typeface="Arial" panose="020B0604020202020204" pitchFamily="34" charset="0"/>
            <a:cs typeface="Arial" panose="020B0604020202020204" pitchFamily="34" charset="0"/>
          </a:endParaRPr>
        </a:p>
      </dsp:txBody>
      <dsp:txXfrm>
        <a:off x="21932" y="2930849"/>
        <a:ext cx="10704324" cy="405416"/>
      </dsp:txXfrm>
    </dsp:sp>
    <dsp:sp modelId="{67504FD0-4765-445B-9391-D9FDFFAD5002}">
      <dsp:nvSpPr>
        <dsp:cNvPr id="0" name=""/>
        <dsp:cNvSpPr/>
      </dsp:nvSpPr>
      <dsp:spPr>
        <a:xfrm>
          <a:off x="0" y="3358197"/>
          <a:ext cx="10748188" cy="770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25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Forward Selection</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Backward Selection</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Performance Dashboard</a:t>
          </a:r>
          <a:endParaRPr lang="en-IN" sz="1600" kern="1200" dirty="0">
            <a:latin typeface="Arial" panose="020B0604020202020204" pitchFamily="34" charset="0"/>
            <a:cs typeface="Arial" panose="020B0604020202020204" pitchFamily="34" charset="0"/>
          </a:endParaRPr>
        </a:p>
      </dsp:txBody>
      <dsp:txXfrm>
        <a:off x="0" y="3358197"/>
        <a:ext cx="10748188" cy="770040"/>
      </dsp:txXfrm>
    </dsp:sp>
    <dsp:sp modelId="{2E7677BD-CE69-4182-8E6E-15740D3270EC}">
      <dsp:nvSpPr>
        <dsp:cNvPr id="0" name=""/>
        <dsp:cNvSpPr/>
      </dsp:nvSpPr>
      <dsp:spPr>
        <a:xfrm>
          <a:off x="0" y="4128237"/>
          <a:ext cx="10748188" cy="4492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Decision Tree Regression Model Fitting</a:t>
          </a:r>
          <a:endParaRPr lang="en-IN" sz="1600" kern="1200" dirty="0">
            <a:latin typeface="Arial" panose="020B0604020202020204" pitchFamily="34" charset="0"/>
            <a:cs typeface="Arial" panose="020B0604020202020204" pitchFamily="34" charset="0"/>
          </a:endParaRPr>
        </a:p>
      </dsp:txBody>
      <dsp:txXfrm>
        <a:off x="21932" y="4150169"/>
        <a:ext cx="10704324" cy="405416"/>
      </dsp:txXfrm>
    </dsp:sp>
    <dsp:sp modelId="{5194261D-3805-4B42-9CED-11803F0C8562}">
      <dsp:nvSpPr>
        <dsp:cNvPr id="0" name=""/>
        <dsp:cNvSpPr/>
      </dsp:nvSpPr>
      <dsp:spPr>
        <a:xfrm>
          <a:off x="0" y="4646637"/>
          <a:ext cx="10748188" cy="4492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Final Model Testing</a:t>
          </a:r>
          <a:endParaRPr lang="en-IN" sz="1600" kern="1200" dirty="0">
            <a:latin typeface="Arial" panose="020B0604020202020204" pitchFamily="34" charset="0"/>
            <a:cs typeface="Arial" panose="020B0604020202020204" pitchFamily="34" charset="0"/>
          </a:endParaRPr>
        </a:p>
      </dsp:txBody>
      <dsp:txXfrm>
        <a:off x="21932" y="4668569"/>
        <a:ext cx="10704324" cy="4054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9259A-1FE3-4FF9-8A07-BDD8177164ED}" type="datetime4">
              <a:rPr lang="en-US" smtClean="0"/>
              <a:t>May 24, 2021</a:t>
            </a:fld>
            <a:endParaRPr lang="en-US"/>
          </a:p>
        </p:txBody>
      </p:sp>
      <p:sp>
        <p:nvSpPr>
          <p:cNvPr id="5" name="Footer Placeholder 4"/>
          <p:cNvSpPr>
            <a:spLocks noGrp="1"/>
          </p:cNvSpPr>
          <p:nvPr>
            <p:ph type="ftr" sz="quarter" idx="11"/>
          </p:nvPr>
        </p:nvSpPr>
        <p:spPr/>
        <p:txBody>
          <a:bodyPr/>
          <a:lstStyle/>
          <a:p>
            <a:endParaRPr lang="en-US"/>
          </a:p>
        </p:txBody>
      </p:sp>
      <p:pic>
        <p:nvPicPr>
          <p:cNvPr id="13" name="Picture 12">
            <a:extLst>
              <a:ext uri="{FF2B5EF4-FFF2-40B4-BE49-F238E27FC236}">
                <a16:creationId xmlns:a16="http://schemas.microsoft.com/office/drawing/2014/main" id="{81717449-E4B9-4C5C-90EC-2D2BD0B4D28C}"/>
              </a:ext>
            </a:extLst>
          </p:cNvPr>
          <p:cNvPicPr>
            <a:picLocks noChangeAspect="1"/>
          </p:cNvPicPr>
          <p:nvPr userDrawn="1"/>
        </p:nvPicPr>
        <p:blipFill>
          <a:blip r:embed="rId5"/>
          <a:stretch>
            <a:fillRect/>
          </a:stretch>
        </p:blipFill>
        <p:spPr>
          <a:xfrm>
            <a:off x="11370916" y="0"/>
            <a:ext cx="821084" cy="440058"/>
          </a:xfrm>
          <a:prstGeom prst="rect">
            <a:avLst/>
          </a:prstGeom>
        </p:spPr>
      </p:pic>
    </p:spTree>
    <p:extLst>
      <p:ext uri="{BB962C8B-B14F-4D97-AF65-F5344CB8AC3E}">
        <p14:creationId xmlns:p14="http://schemas.microsoft.com/office/powerpoint/2010/main" val="2903094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CC3C8F-D4A7-4EAD-92AD-82C91CB8BB85}" type="datetime4">
              <a:rPr lang="en-US" smtClean="0"/>
              <a:t>May 24,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33955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011D41-E33C-4BC7-8272-37E8417FD097}" type="datetime4">
              <a:rPr lang="en-US" smtClean="0"/>
              <a:t>May 24,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81702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40FED-6E95-4177-A7EF-CD303B9E611D}" type="datetime4">
              <a:rPr lang="en-US" smtClean="0"/>
              <a:t>May 24, 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pic>
        <p:nvPicPr>
          <p:cNvPr id="7" name="Picture 6">
            <a:extLst>
              <a:ext uri="{FF2B5EF4-FFF2-40B4-BE49-F238E27FC236}">
                <a16:creationId xmlns:a16="http://schemas.microsoft.com/office/drawing/2014/main" id="{76D20A0F-9CE1-4315-94C1-B3D8E375E53F}"/>
              </a:ext>
            </a:extLst>
          </p:cNvPr>
          <p:cNvPicPr>
            <a:picLocks noChangeAspect="1"/>
          </p:cNvPicPr>
          <p:nvPr userDrawn="1"/>
        </p:nvPicPr>
        <p:blipFill>
          <a:blip r:embed="rId2"/>
          <a:stretch>
            <a:fillRect/>
          </a:stretch>
        </p:blipFill>
        <p:spPr>
          <a:xfrm>
            <a:off x="11122152" y="52251"/>
            <a:ext cx="1069848" cy="573383"/>
          </a:xfrm>
          <a:prstGeom prst="rect">
            <a:avLst/>
          </a:prstGeom>
        </p:spPr>
      </p:pic>
    </p:spTree>
    <p:extLst>
      <p:ext uri="{BB962C8B-B14F-4D97-AF65-F5344CB8AC3E}">
        <p14:creationId xmlns:p14="http://schemas.microsoft.com/office/powerpoint/2010/main" val="221628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77962CB-39AD-45A9-800F-54DAB53D6021}" type="datetime4">
              <a:rPr lang="en-US" smtClean="0"/>
              <a:t>May 24, 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D4AEF59-F28E-467C-9EA3-92D1CFAD475A}" type="slidenum">
              <a:rPr lang="en-US" smtClean="0"/>
              <a:t>‹#›</a:t>
            </a:fld>
            <a:endParaRPr lang="en-US"/>
          </a:p>
        </p:txBody>
      </p:sp>
      <p:pic>
        <p:nvPicPr>
          <p:cNvPr id="11" name="Picture 10">
            <a:extLst>
              <a:ext uri="{FF2B5EF4-FFF2-40B4-BE49-F238E27FC236}">
                <a16:creationId xmlns:a16="http://schemas.microsoft.com/office/drawing/2014/main" id="{4FE6C2B2-46D5-40DF-9BF6-A32C840D2982}"/>
              </a:ext>
            </a:extLst>
          </p:cNvPr>
          <p:cNvPicPr>
            <a:picLocks noChangeAspect="1"/>
          </p:cNvPicPr>
          <p:nvPr userDrawn="1"/>
        </p:nvPicPr>
        <p:blipFill>
          <a:blip r:embed="rId4"/>
          <a:stretch>
            <a:fillRect/>
          </a:stretch>
        </p:blipFill>
        <p:spPr>
          <a:xfrm>
            <a:off x="11020425" y="169057"/>
            <a:ext cx="1142237" cy="803629"/>
          </a:xfrm>
          <a:prstGeom prst="rect">
            <a:avLst/>
          </a:prstGeom>
        </p:spPr>
      </p:pic>
    </p:spTree>
    <p:extLst>
      <p:ext uri="{BB962C8B-B14F-4D97-AF65-F5344CB8AC3E}">
        <p14:creationId xmlns:p14="http://schemas.microsoft.com/office/powerpoint/2010/main" val="2208868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EDF93D-55AB-4606-B9D7-742F1FC51983}" type="datetime4">
              <a:rPr lang="en-US" smtClean="0"/>
              <a:t>May 24, 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434381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F2841D-FB5C-47AB-B2FF-32E855C1EA71}" type="datetime4">
              <a:rPr lang="en-US" smtClean="0"/>
              <a:t>May 24, 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025963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8537E9-D174-424D-BEE8-AFC4CA5F9F97}" type="datetime4">
              <a:rPr lang="en-US" smtClean="0"/>
              <a:t>May 24, 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172392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A44C0-F7AC-49C2-8289-1E7A86D9FB50}" type="datetime4">
              <a:rPr lang="en-US" smtClean="0"/>
              <a:t>May 24, 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32538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BB84BC-6E78-40D1-8831-40AB1F596614}" type="datetime4">
              <a:rPr lang="en-US" smtClean="0"/>
              <a:t>May 24, 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33632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FA080F-3961-4D42-BEDE-84A1FED032F1}" type="datetime4">
              <a:rPr lang="en-US" smtClean="0"/>
              <a:t>May 24, 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1855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33960BD-7AC1-4217-9611-AAA56D3EE38F}" type="datetime4">
              <a:rPr lang="en-US" smtClean="0"/>
              <a:pPr/>
              <a:t>May 24, 2021</a:t>
            </a:fld>
            <a:endParaRPr lang="en-US" dirty="0">
              <a:latin typeface="+mn-lt"/>
            </a:endParaRP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latin typeface="+mn-lt"/>
            </a:endParaRPr>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D4AEF59-F28E-467C-9EA3-92D1CFAD475A}" type="slidenum">
              <a:rPr lang="en-US" smtClean="0"/>
              <a:pPr/>
              <a:t>‹#›</a:t>
            </a:fld>
            <a:endParaRPr lang="en-US">
              <a:latin typeface="+mn-lt"/>
            </a:endParaRPr>
          </a:p>
        </p:txBody>
      </p:sp>
      <p:pic>
        <p:nvPicPr>
          <p:cNvPr id="10" name="Picture 9">
            <a:extLst>
              <a:ext uri="{FF2B5EF4-FFF2-40B4-BE49-F238E27FC236}">
                <a16:creationId xmlns:a16="http://schemas.microsoft.com/office/drawing/2014/main" id="{EA8E7455-4A83-494C-B9EC-F23A3855634D}"/>
              </a:ext>
            </a:extLst>
          </p:cNvPr>
          <p:cNvPicPr>
            <a:picLocks noChangeAspect="1"/>
          </p:cNvPicPr>
          <p:nvPr userDrawn="1"/>
        </p:nvPicPr>
        <p:blipFill>
          <a:blip r:embed="rId13"/>
          <a:stretch>
            <a:fillRect/>
          </a:stretch>
        </p:blipFill>
        <p:spPr>
          <a:xfrm>
            <a:off x="11122152" y="0"/>
            <a:ext cx="1069848" cy="685800"/>
          </a:xfrm>
          <a:prstGeom prst="rect">
            <a:avLst/>
          </a:prstGeom>
        </p:spPr>
      </p:pic>
    </p:spTree>
    <p:extLst>
      <p:ext uri="{BB962C8B-B14F-4D97-AF65-F5344CB8AC3E}">
        <p14:creationId xmlns:p14="http://schemas.microsoft.com/office/powerpoint/2010/main" val="427974449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ftr="0" dt="0"/>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hyperlink" Target="https://github.com/Aishwarya206/KC-House-sales-Prediction" TargetMode="External"/><Relationship Id="rId4" Type="http://schemas.openxmlformats.org/officeDocument/2006/relationships/hyperlink" Target="https://github.com/Supriya92-github/KING_COUNTY-HOUSE-PRICE-PREDICTION/settings/notifications"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www.powtoon.com/c/foQlBKsGJGt/1/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A1FC3-37C3-4A36-BDB4-C0508CC834C4}"/>
              </a:ext>
            </a:extLst>
          </p:cNvPr>
          <p:cNvSpPr>
            <a:spLocks noGrp="1"/>
          </p:cNvSpPr>
          <p:nvPr>
            <p:ph type="ctrTitle"/>
          </p:nvPr>
        </p:nvSpPr>
        <p:spPr>
          <a:xfrm>
            <a:off x="5177859" y="1314451"/>
            <a:ext cx="6080691" cy="1216024"/>
          </a:xfrm>
        </p:spPr>
        <p:txBody>
          <a:bodyPr vert="horz" lIns="91440" tIns="45720" rIns="91440" bIns="45720" rtlCol="0" anchor="ctr">
            <a:normAutofit/>
          </a:bodyPr>
          <a:lstStyle/>
          <a:p>
            <a:pPr algn="l">
              <a:lnSpc>
                <a:spcPct val="100000"/>
              </a:lnSpc>
            </a:pPr>
            <a:endParaRPr lang="en-US" sz="2400" dirty="0"/>
          </a:p>
          <a:p>
            <a:pPr algn="l">
              <a:lnSpc>
                <a:spcPct val="100000"/>
              </a:lnSpc>
            </a:pPr>
            <a:r>
              <a:rPr lang="en-US" sz="2400" dirty="0"/>
              <a:t>House Price Prediction </a:t>
            </a:r>
          </a:p>
        </p:txBody>
      </p:sp>
      <p:sp>
        <p:nvSpPr>
          <p:cNvPr id="3" name="Subtitle 2">
            <a:extLst>
              <a:ext uri="{FF2B5EF4-FFF2-40B4-BE49-F238E27FC236}">
                <a16:creationId xmlns:a16="http://schemas.microsoft.com/office/drawing/2014/main" id="{9F2F0683-6797-4B1A-AC8D-39204BC9EF13}"/>
              </a:ext>
            </a:extLst>
          </p:cNvPr>
          <p:cNvSpPr>
            <a:spLocks noGrp="1"/>
          </p:cNvSpPr>
          <p:nvPr>
            <p:ph type="subTitle" idx="1"/>
          </p:nvPr>
        </p:nvSpPr>
        <p:spPr>
          <a:xfrm>
            <a:off x="5177859" y="2147356"/>
            <a:ext cx="5683624" cy="4107021"/>
          </a:xfrm>
        </p:spPr>
        <p:txBody>
          <a:bodyPr vert="horz" lIns="91440" tIns="45720" rIns="91440" bIns="45720" rtlCol="0">
            <a:normAutofit/>
          </a:bodyPr>
          <a:lstStyle/>
          <a:p>
            <a:pPr algn="l"/>
            <a:endParaRPr lang="en-US" spc="50" dirty="0"/>
          </a:p>
          <a:p>
            <a:pPr algn="l"/>
            <a:r>
              <a:rPr lang="en-US" spc="50" dirty="0"/>
              <a:t>Machine Learning Assignment</a:t>
            </a:r>
          </a:p>
          <a:p>
            <a:pPr algn="l"/>
            <a:endParaRPr lang="en-US" spc="50" dirty="0"/>
          </a:p>
          <a:p>
            <a:endParaRPr lang="en-IN" dirty="0"/>
          </a:p>
        </p:txBody>
      </p:sp>
      <p:pic>
        <p:nvPicPr>
          <p:cNvPr id="4" name="Picture 3">
            <a:extLst>
              <a:ext uri="{FF2B5EF4-FFF2-40B4-BE49-F238E27FC236}">
                <a16:creationId xmlns:a16="http://schemas.microsoft.com/office/drawing/2014/main" id="{5A6CE189-5FCE-4952-B5D1-FD113DF1430D}"/>
              </a:ext>
            </a:extLst>
          </p:cNvPr>
          <p:cNvPicPr>
            <a:picLocks noChangeAspect="1"/>
          </p:cNvPicPr>
          <p:nvPr/>
        </p:nvPicPr>
        <p:blipFill rotWithShape="1">
          <a:blip r:embed="rId2"/>
          <a:srcRect l="23164" r="26687"/>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5" name="TextBox 4">
            <a:extLst>
              <a:ext uri="{FF2B5EF4-FFF2-40B4-BE49-F238E27FC236}">
                <a16:creationId xmlns:a16="http://schemas.microsoft.com/office/drawing/2014/main" id="{8B963291-8619-4420-9F06-D5536F931794}"/>
              </a:ext>
            </a:extLst>
          </p:cNvPr>
          <p:cNvSpPr txBox="1"/>
          <p:nvPr/>
        </p:nvSpPr>
        <p:spPr>
          <a:xfrm>
            <a:off x="5289404" y="4867948"/>
            <a:ext cx="4461266" cy="1154162"/>
          </a:xfrm>
          <a:prstGeom prst="rect">
            <a:avLst/>
          </a:prstGeom>
          <a:noFill/>
        </p:spPr>
        <p:txBody>
          <a:bodyPr wrap="square" rtlCol="0">
            <a:spAutoFit/>
          </a:bodyPr>
          <a:lstStyle/>
          <a:p>
            <a:pPr>
              <a:spcBef>
                <a:spcPts val="1000"/>
              </a:spcBef>
              <a:buSzPct val="80000"/>
            </a:pPr>
            <a:r>
              <a:rPr lang="en-US" sz="1100" spc="50" dirty="0">
                <a:solidFill>
                  <a:schemeClr val="tx1">
                    <a:lumMod val="85000"/>
                    <a:lumOff val="15000"/>
                  </a:schemeClr>
                </a:solidFill>
                <a:ea typeface="Batang" panose="02030600000101010101" pitchFamily="18" charset="-127"/>
              </a:rPr>
              <a:t>Team:- </a:t>
            </a:r>
          </a:p>
          <a:p>
            <a:pPr>
              <a:spcBef>
                <a:spcPts val="1000"/>
              </a:spcBef>
              <a:buSzPct val="80000"/>
            </a:pPr>
            <a:r>
              <a:rPr lang="en-US" sz="1100" spc="50" dirty="0">
                <a:solidFill>
                  <a:schemeClr val="tx1">
                    <a:lumMod val="85000"/>
                    <a:lumOff val="15000"/>
                  </a:schemeClr>
                </a:solidFill>
                <a:ea typeface="Batang" panose="02030600000101010101" pitchFamily="18" charset="-127"/>
              </a:rPr>
              <a:t>Aishwarya</a:t>
            </a:r>
          </a:p>
          <a:p>
            <a:pPr>
              <a:spcBef>
                <a:spcPts val="1000"/>
              </a:spcBef>
              <a:buSzPct val="80000"/>
            </a:pPr>
            <a:r>
              <a:rPr lang="en-US" sz="1100" spc="50" dirty="0" err="1">
                <a:solidFill>
                  <a:schemeClr val="tx1">
                    <a:lumMod val="85000"/>
                    <a:lumOff val="15000"/>
                  </a:schemeClr>
                </a:solidFill>
                <a:ea typeface="Batang" panose="02030600000101010101" pitchFamily="18" charset="-127"/>
              </a:rPr>
              <a:t>Supriya</a:t>
            </a:r>
            <a:endParaRPr lang="en-US" sz="1100" spc="50" dirty="0">
              <a:solidFill>
                <a:schemeClr val="tx1">
                  <a:lumMod val="85000"/>
                  <a:lumOff val="15000"/>
                </a:schemeClr>
              </a:solidFill>
              <a:ea typeface="Batang" panose="02030600000101010101" pitchFamily="18" charset="-127"/>
            </a:endParaRPr>
          </a:p>
          <a:p>
            <a:pPr>
              <a:spcBef>
                <a:spcPts val="1000"/>
              </a:spcBef>
              <a:buSzPct val="80000"/>
            </a:pPr>
            <a:r>
              <a:rPr lang="en-US" sz="1100" spc="50" dirty="0">
                <a:solidFill>
                  <a:schemeClr val="tx1">
                    <a:lumMod val="85000"/>
                    <a:lumOff val="15000"/>
                  </a:schemeClr>
                </a:solidFill>
                <a:ea typeface="Batang" panose="02030600000101010101" pitchFamily="18" charset="-127"/>
              </a:rPr>
              <a:t>Roona Shree</a:t>
            </a:r>
          </a:p>
        </p:txBody>
      </p:sp>
    </p:spTree>
    <p:extLst>
      <p:ext uri="{BB962C8B-B14F-4D97-AF65-F5344CB8AC3E}">
        <p14:creationId xmlns:p14="http://schemas.microsoft.com/office/powerpoint/2010/main" val="3799694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56D8-BB77-4A04-9CFE-8E4FAF26D4D9}"/>
              </a:ext>
            </a:extLst>
          </p:cNvPr>
          <p:cNvSpPr>
            <a:spLocks noGrp="1"/>
          </p:cNvSpPr>
          <p:nvPr>
            <p:ph type="title"/>
          </p:nvPr>
        </p:nvSpPr>
        <p:spPr>
          <a:xfrm>
            <a:off x="176270" y="0"/>
            <a:ext cx="10058400" cy="1609344"/>
          </a:xfrm>
        </p:spPr>
        <p:txBody>
          <a:bodyPr>
            <a:normAutofit/>
          </a:bodyPr>
          <a:lstStyle/>
          <a:p>
            <a:r>
              <a:rPr lang="en-IN" sz="3600" dirty="0"/>
              <a:t>Linear Regression Model Fitting</a:t>
            </a:r>
          </a:p>
        </p:txBody>
      </p:sp>
      <p:sp>
        <p:nvSpPr>
          <p:cNvPr id="3" name="Content Placeholder 2">
            <a:extLst>
              <a:ext uri="{FF2B5EF4-FFF2-40B4-BE49-F238E27FC236}">
                <a16:creationId xmlns:a16="http://schemas.microsoft.com/office/drawing/2014/main" id="{60E33ADA-FCE1-4F6C-B1AE-3C62F16722F8}"/>
              </a:ext>
            </a:extLst>
          </p:cNvPr>
          <p:cNvSpPr>
            <a:spLocks noGrp="1"/>
          </p:cNvSpPr>
          <p:nvPr>
            <p:ph idx="1"/>
          </p:nvPr>
        </p:nvSpPr>
        <p:spPr>
          <a:xfrm>
            <a:off x="364768" y="1403604"/>
            <a:ext cx="11650961" cy="4050792"/>
          </a:xfrm>
        </p:spPr>
        <p:txBody>
          <a:bodyPr/>
          <a:lstStyle/>
          <a:p>
            <a:pPr marL="0" indent="0">
              <a:buNone/>
            </a:pPr>
            <a:r>
              <a:rPr lang="en-IN" dirty="0"/>
              <a:t>As we can observe from the bivariate analysis , most of the variables are linearly correlated with each other , we have selected ‘Linear Regression’ for model fitting.</a:t>
            </a:r>
          </a:p>
          <a:p>
            <a:pPr marL="0" indent="0">
              <a:buNone/>
            </a:pPr>
            <a:r>
              <a:rPr lang="en-IN" dirty="0"/>
              <a:t>There are 2 methods through which we select features for the best model fitting:</a:t>
            </a:r>
          </a:p>
          <a:p>
            <a:pPr marL="0" indent="0">
              <a:buNone/>
            </a:pPr>
            <a:r>
              <a:rPr lang="en-IN" dirty="0"/>
              <a:t>1. </a:t>
            </a:r>
            <a:r>
              <a:rPr lang="en-IN" b="1" u="sng" dirty="0"/>
              <a:t>Backward selection </a:t>
            </a:r>
            <a:r>
              <a:rPr lang="en-IN" dirty="0"/>
              <a:t>- </a:t>
            </a:r>
          </a:p>
          <a:p>
            <a:pPr marL="0" indent="0">
              <a:buNone/>
            </a:pPr>
            <a:endParaRPr lang="en-IN" dirty="0"/>
          </a:p>
        </p:txBody>
      </p:sp>
      <p:sp>
        <p:nvSpPr>
          <p:cNvPr id="4" name="TextBox 3">
            <a:extLst>
              <a:ext uri="{FF2B5EF4-FFF2-40B4-BE49-F238E27FC236}">
                <a16:creationId xmlns:a16="http://schemas.microsoft.com/office/drawing/2014/main" id="{933C8624-0D3F-46B9-B8FF-04F0E910D2FD}"/>
              </a:ext>
            </a:extLst>
          </p:cNvPr>
          <p:cNvSpPr txBox="1"/>
          <p:nvPr/>
        </p:nvSpPr>
        <p:spPr>
          <a:xfrm>
            <a:off x="364768" y="4792337"/>
            <a:ext cx="11116019" cy="1015663"/>
          </a:xfrm>
          <a:prstGeom prst="rect">
            <a:avLst/>
          </a:prstGeom>
          <a:noFill/>
          <a:ln>
            <a:solidFill>
              <a:schemeClr val="accent1"/>
            </a:solidFill>
          </a:ln>
        </p:spPr>
        <p:txBody>
          <a:bodyPr wrap="square" rtlCol="0">
            <a:spAutoFit/>
          </a:bodyPr>
          <a:lstStyle/>
          <a:p>
            <a:r>
              <a:rPr lang="en-IN" sz="2000" dirty="0" err="1">
                <a:solidFill>
                  <a:srgbClr val="0070C0"/>
                </a:solidFill>
              </a:rPr>
              <a:t>LinearReg</a:t>
            </a:r>
            <a:r>
              <a:rPr lang="en-IN" sz="2000" dirty="0">
                <a:solidFill>
                  <a:srgbClr val="FF0000"/>
                </a:solidFill>
              </a:rPr>
              <a:t>(['sqft_living’,'floors','bathrooms','bedrooms','grade','waterfront','sqft_basement','view',’id’,’date’,’bedrooms’,’bathrooms’,’sqft_lot’,’floors’,’condition’,’sqft_above’,’yr_built’,’yr_renovated’,’zipcode’,’lat’,’long’])</a:t>
            </a:r>
          </a:p>
        </p:txBody>
      </p:sp>
      <p:sp>
        <p:nvSpPr>
          <p:cNvPr id="5" name="Speech Bubble: Rectangle with Corners Rounded 4">
            <a:extLst>
              <a:ext uri="{FF2B5EF4-FFF2-40B4-BE49-F238E27FC236}">
                <a16:creationId xmlns:a16="http://schemas.microsoft.com/office/drawing/2014/main" id="{D4A07F22-46D2-4103-8D49-7621F0BFF1A6}"/>
              </a:ext>
            </a:extLst>
          </p:cNvPr>
          <p:cNvSpPr/>
          <p:nvPr/>
        </p:nvSpPr>
        <p:spPr>
          <a:xfrm>
            <a:off x="6488935" y="3024038"/>
            <a:ext cx="4208443" cy="1481861"/>
          </a:xfrm>
          <a:prstGeom prst="wedgeRoundRectCallout">
            <a:avLst/>
          </a:prstGeom>
          <a:ln>
            <a:solidFill>
              <a:srgbClr val="7030A0"/>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7" name="Picture 6">
            <a:extLst>
              <a:ext uri="{FF2B5EF4-FFF2-40B4-BE49-F238E27FC236}">
                <a16:creationId xmlns:a16="http://schemas.microsoft.com/office/drawing/2014/main" id="{FB1E8A14-650E-4E05-800B-A02B45BF8289}"/>
              </a:ext>
            </a:extLst>
          </p:cNvPr>
          <p:cNvPicPr>
            <a:picLocks noChangeAspect="1"/>
          </p:cNvPicPr>
          <p:nvPr/>
        </p:nvPicPr>
        <p:blipFill>
          <a:blip r:embed="rId2"/>
          <a:stretch>
            <a:fillRect/>
          </a:stretch>
        </p:blipFill>
        <p:spPr>
          <a:xfrm>
            <a:off x="6757835" y="3229778"/>
            <a:ext cx="3939543" cy="1015663"/>
          </a:xfrm>
          <a:prstGeom prst="rect">
            <a:avLst/>
          </a:prstGeom>
        </p:spPr>
      </p:pic>
    </p:spTree>
    <p:extLst>
      <p:ext uri="{BB962C8B-B14F-4D97-AF65-F5344CB8AC3E}">
        <p14:creationId xmlns:p14="http://schemas.microsoft.com/office/powerpoint/2010/main" val="235268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C3627E-E789-41C4-9C05-8CDC7F6A8212}"/>
              </a:ext>
            </a:extLst>
          </p:cNvPr>
          <p:cNvSpPr txBox="1"/>
          <p:nvPr/>
        </p:nvSpPr>
        <p:spPr>
          <a:xfrm>
            <a:off x="404869" y="393720"/>
            <a:ext cx="6097836" cy="400110"/>
          </a:xfrm>
          <a:prstGeom prst="rect">
            <a:avLst/>
          </a:prstGeom>
          <a:noFill/>
        </p:spPr>
        <p:txBody>
          <a:bodyPr wrap="square">
            <a:spAutoFit/>
          </a:bodyPr>
          <a:lstStyle/>
          <a:p>
            <a:r>
              <a:rPr lang="en-IN" sz="2000" b="1" u="sng" dirty="0"/>
              <a:t>Forward selection </a:t>
            </a:r>
            <a:r>
              <a:rPr lang="en-IN" sz="2000" dirty="0"/>
              <a:t>- </a:t>
            </a:r>
          </a:p>
        </p:txBody>
      </p:sp>
      <p:pic>
        <p:nvPicPr>
          <p:cNvPr id="7" name="Picture 6">
            <a:extLst>
              <a:ext uri="{FF2B5EF4-FFF2-40B4-BE49-F238E27FC236}">
                <a16:creationId xmlns:a16="http://schemas.microsoft.com/office/drawing/2014/main" id="{41D85D6D-7294-44D3-911A-354CBC18EE65}"/>
              </a:ext>
            </a:extLst>
          </p:cNvPr>
          <p:cNvPicPr>
            <a:picLocks noChangeAspect="1"/>
          </p:cNvPicPr>
          <p:nvPr/>
        </p:nvPicPr>
        <p:blipFill rotWithShape="1">
          <a:blip r:embed="rId2">
            <a:extLst>
              <a:ext uri="{28A0092B-C50C-407E-A947-70E740481C1C}">
                <a14:useLocalDpi xmlns:a14="http://schemas.microsoft.com/office/drawing/2010/main" val="0"/>
              </a:ext>
            </a:extLst>
          </a:blip>
          <a:srcRect b="16095"/>
          <a:stretch/>
        </p:blipFill>
        <p:spPr>
          <a:xfrm>
            <a:off x="624117" y="1134908"/>
            <a:ext cx="10525125" cy="2037949"/>
          </a:xfrm>
          <a:prstGeom prst="rect">
            <a:avLst/>
          </a:prstGeom>
          <a:ln>
            <a:solidFill>
              <a:schemeClr val="tx1"/>
            </a:solidFill>
          </a:ln>
        </p:spPr>
      </p:pic>
      <p:sp>
        <p:nvSpPr>
          <p:cNvPr id="8" name="Rectangle 7">
            <a:extLst>
              <a:ext uri="{FF2B5EF4-FFF2-40B4-BE49-F238E27FC236}">
                <a16:creationId xmlns:a16="http://schemas.microsoft.com/office/drawing/2014/main" id="{CBBCD8FC-C85A-4C5C-A50A-27E95C0C3BB1}"/>
              </a:ext>
            </a:extLst>
          </p:cNvPr>
          <p:cNvSpPr/>
          <p:nvPr/>
        </p:nvSpPr>
        <p:spPr>
          <a:xfrm>
            <a:off x="936434" y="1729648"/>
            <a:ext cx="2644048" cy="2423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Arrow: Right 8">
            <a:extLst>
              <a:ext uri="{FF2B5EF4-FFF2-40B4-BE49-F238E27FC236}">
                <a16:creationId xmlns:a16="http://schemas.microsoft.com/office/drawing/2014/main" id="{987C7A8F-B536-43A0-892E-ECFB7FF4461E}"/>
              </a:ext>
            </a:extLst>
          </p:cNvPr>
          <p:cNvSpPr/>
          <p:nvPr/>
        </p:nvSpPr>
        <p:spPr>
          <a:xfrm>
            <a:off x="3870592" y="1729648"/>
            <a:ext cx="2016087" cy="2423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BBC5801-3C01-41D4-87FA-F5CEDCFA4372}"/>
              </a:ext>
            </a:extLst>
          </p:cNvPr>
          <p:cNvSpPr txBox="1"/>
          <p:nvPr/>
        </p:nvSpPr>
        <p:spPr>
          <a:xfrm>
            <a:off x="5927075" y="1666167"/>
            <a:ext cx="1090670" cy="369332"/>
          </a:xfrm>
          <a:prstGeom prst="rect">
            <a:avLst/>
          </a:prstGeom>
          <a:noFill/>
        </p:spPr>
        <p:txBody>
          <a:bodyPr wrap="square" rtlCol="0">
            <a:spAutoFit/>
          </a:bodyPr>
          <a:lstStyle/>
          <a:p>
            <a:r>
              <a:rPr lang="en-IN" dirty="0"/>
              <a:t>63.75%</a:t>
            </a:r>
          </a:p>
        </p:txBody>
      </p:sp>
      <p:pic>
        <p:nvPicPr>
          <p:cNvPr id="12" name="Picture 11">
            <a:extLst>
              <a:ext uri="{FF2B5EF4-FFF2-40B4-BE49-F238E27FC236}">
                <a16:creationId xmlns:a16="http://schemas.microsoft.com/office/drawing/2014/main" id="{A048D572-1E5D-43DD-A015-CA561894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4" y="3923570"/>
            <a:ext cx="6097836" cy="2400300"/>
          </a:xfrm>
          <a:prstGeom prst="rect">
            <a:avLst/>
          </a:prstGeom>
          <a:ln>
            <a:solidFill>
              <a:schemeClr val="tx1"/>
            </a:solidFill>
          </a:ln>
        </p:spPr>
      </p:pic>
      <p:sp>
        <p:nvSpPr>
          <p:cNvPr id="15" name="Rectangle 14">
            <a:extLst>
              <a:ext uri="{FF2B5EF4-FFF2-40B4-BE49-F238E27FC236}">
                <a16:creationId xmlns:a16="http://schemas.microsoft.com/office/drawing/2014/main" id="{3AE9EB7E-0553-4BF9-B092-05A0F5401BA4}"/>
              </a:ext>
            </a:extLst>
          </p:cNvPr>
          <p:cNvSpPr/>
          <p:nvPr/>
        </p:nvSpPr>
        <p:spPr>
          <a:xfrm>
            <a:off x="624117" y="4493827"/>
            <a:ext cx="2644048" cy="2423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Arrow: Right 15">
            <a:extLst>
              <a:ext uri="{FF2B5EF4-FFF2-40B4-BE49-F238E27FC236}">
                <a16:creationId xmlns:a16="http://schemas.microsoft.com/office/drawing/2014/main" id="{8DF5634E-0721-4418-BBD0-049B3A32F8C6}"/>
              </a:ext>
            </a:extLst>
          </p:cNvPr>
          <p:cNvSpPr/>
          <p:nvPr/>
        </p:nvSpPr>
        <p:spPr>
          <a:xfrm>
            <a:off x="3453787" y="4493826"/>
            <a:ext cx="2016087" cy="2423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02E4AF16-1C46-4116-AF9D-CF698B1BA243}"/>
              </a:ext>
            </a:extLst>
          </p:cNvPr>
          <p:cNvSpPr txBox="1"/>
          <p:nvPr/>
        </p:nvSpPr>
        <p:spPr>
          <a:xfrm>
            <a:off x="5570115" y="4430345"/>
            <a:ext cx="1090670" cy="369332"/>
          </a:xfrm>
          <a:prstGeom prst="rect">
            <a:avLst/>
          </a:prstGeom>
          <a:noFill/>
        </p:spPr>
        <p:txBody>
          <a:bodyPr wrap="square" rtlCol="0">
            <a:spAutoFit/>
          </a:bodyPr>
          <a:lstStyle/>
          <a:p>
            <a:r>
              <a:rPr lang="en-IN" dirty="0"/>
              <a:t>49.84%</a:t>
            </a:r>
          </a:p>
        </p:txBody>
      </p:sp>
      <p:pic>
        <p:nvPicPr>
          <p:cNvPr id="19" name="Picture 18">
            <a:extLst>
              <a:ext uri="{FF2B5EF4-FFF2-40B4-BE49-F238E27FC236}">
                <a16:creationId xmlns:a16="http://schemas.microsoft.com/office/drawing/2014/main" id="{64528BE7-B287-41A5-BCC5-B07081F4C6E2}"/>
              </a:ext>
            </a:extLst>
          </p:cNvPr>
          <p:cNvPicPr>
            <a:picLocks noChangeAspect="1"/>
          </p:cNvPicPr>
          <p:nvPr/>
        </p:nvPicPr>
        <p:blipFill rotWithShape="1">
          <a:blip r:embed="rId4">
            <a:extLst>
              <a:ext uri="{28A0092B-C50C-407E-A947-70E740481C1C}">
                <a14:useLocalDpi xmlns:a14="http://schemas.microsoft.com/office/drawing/2010/main" val="0"/>
              </a:ext>
            </a:extLst>
          </a:blip>
          <a:srcRect l="18715"/>
          <a:stretch/>
        </p:blipFill>
        <p:spPr>
          <a:xfrm>
            <a:off x="6572651" y="3923570"/>
            <a:ext cx="5244775" cy="2400300"/>
          </a:xfrm>
          <a:prstGeom prst="rect">
            <a:avLst/>
          </a:prstGeom>
          <a:ln>
            <a:solidFill>
              <a:schemeClr val="tx1"/>
            </a:solidFill>
          </a:ln>
        </p:spPr>
      </p:pic>
      <p:sp>
        <p:nvSpPr>
          <p:cNvPr id="20" name="Rectangle 19">
            <a:extLst>
              <a:ext uri="{FF2B5EF4-FFF2-40B4-BE49-F238E27FC236}">
                <a16:creationId xmlns:a16="http://schemas.microsoft.com/office/drawing/2014/main" id="{844AEB44-612C-439B-9B9B-8210543C028F}"/>
              </a:ext>
            </a:extLst>
          </p:cNvPr>
          <p:cNvSpPr/>
          <p:nvPr/>
        </p:nvSpPr>
        <p:spPr>
          <a:xfrm>
            <a:off x="6721953" y="4493825"/>
            <a:ext cx="2829670" cy="305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B9EE582E-8B88-4793-AC8E-798D31E9B23C}"/>
              </a:ext>
            </a:extLst>
          </p:cNvPr>
          <p:cNvSpPr/>
          <p:nvPr/>
        </p:nvSpPr>
        <p:spPr>
          <a:xfrm>
            <a:off x="9621513" y="4513492"/>
            <a:ext cx="1013551" cy="2423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FFF0D97A-7A1C-448B-927F-7D06F57628AC}"/>
              </a:ext>
            </a:extLst>
          </p:cNvPr>
          <p:cNvSpPr txBox="1"/>
          <p:nvPr/>
        </p:nvSpPr>
        <p:spPr>
          <a:xfrm>
            <a:off x="10704954" y="4462085"/>
            <a:ext cx="1090670" cy="369332"/>
          </a:xfrm>
          <a:prstGeom prst="rect">
            <a:avLst/>
          </a:prstGeom>
          <a:noFill/>
        </p:spPr>
        <p:txBody>
          <a:bodyPr wrap="square" rtlCol="0">
            <a:spAutoFit/>
          </a:bodyPr>
          <a:lstStyle/>
          <a:p>
            <a:r>
              <a:rPr lang="en-IN" dirty="0"/>
              <a:t>26.41%</a:t>
            </a:r>
          </a:p>
        </p:txBody>
      </p:sp>
    </p:spTree>
    <p:extLst>
      <p:ext uri="{BB962C8B-B14F-4D97-AF65-F5344CB8AC3E}">
        <p14:creationId xmlns:p14="http://schemas.microsoft.com/office/powerpoint/2010/main" val="1507108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22F3-6655-4CDC-B3CE-ED1C0E4FECFA}"/>
              </a:ext>
            </a:extLst>
          </p:cNvPr>
          <p:cNvSpPr>
            <a:spLocks noGrp="1"/>
          </p:cNvSpPr>
          <p:nvPr>
            <p:ph type="title"/>
          </p:nvPr>
        </p:nvSpPr>
        <p:spPr>
          <a:xfrm>
            <a:off x="187286" y="110168"/>
            <a:ext cx="10058400" cy="1609344"/>
          </a:xfrm>
        </p:spPr>
        <p:txBody>
          <a:bodyPr>
            <a:normAutofit/>
          </a:bodyPr>
          <a:lstStyle/>
          <a:p>
            <a:r>
              <a:rPr lang="en-IN" sz="3600" dirty="0"/>
              <a:t>Feature Engineering</a:t>
            </a:r>
          </a:p>
        </p:txBody>
      </p:sp>
      <p:pic>
        <p:nvPicPr>
          <p:cNvPr id="5" name="Picture 4">
            <a:extLst>
              <a:ext uri="{FF2B5EF4-FFF2-40B4-BE49-F238E27FC236}">
                <a16:creationId xmlns:a16="http://schemas.microsoft.com/office/drawing/2014/main" id="{1ADDD308-EDE7-4AA7-9F99-43F20E5BCE4C}"/>
              </a:ext>
            </a:extLst>
          </p:cNvPr>
          <p:cNvPicPr>
            <a:picLocks noChangeAspect="1"/>
          </p:cNvPicPr>
          <p:nvPr/>
        </p:nvPicPr>
        <p:blipFill>
          <a:blip r:embed="rId2"/>
          <a:stretch>
            <a:fillRect/>
          </a:stretch>
        </p:blipFill>
        <p:spPr>
          <a:xfrm>
            <a:off x="5563518" y="225256"/>
            <a:ext cx="5023691" cy="2044805"/>
          </a:xfrm>
          <a:prstGeom prst="rect">
            <a:avLst/>
          </a:prstGeom>
        </p:spPr>
      </p:pic>
      <p:sp>
        <p:nvSpPr>
          <p:cNvPr id="6" name="TextBox 5">
            <a:extLst>
              <a:ext uri="{FF2B5EF4-FFF2-40B4-BE49-F238E27FC236}">
                <a16:creationId xmlns:a16="http://schemas.microsoft.com/office/drawing/2014/main" id="{E8828136-C7F5-4EAF-9743-53484D60F80F}"/>
              </a:ext>
            </a:extLst>
          </p:cNvPr>
          <p:cNvSpPr txBox="1"/>
          <p:nvPr/>
        </p:nvSpPr>
        <p:spPr>
          <a:xfrm>
            <a:off x="6279613" y="508995"/>
            <a:ext cx="1972019" cy="523220"/>
          </a:xfrm>
          <a:prstGeom prst="rect">
            <a:avLst/>
          </a:prstGeom>
          <a:noFill/>
        </p:spPr>
        <p:txBody>
          <a:bodyPr wrap="square" rtlCol="0">
            <a:spAutoFit/>
          </a:bodyPr>
          <a:lstStyle/>
          <a:p>
            <a:r>
              <a:rPr lang="en-IN" sz="1400" b="1" dirty="0">
                <a:solidFill>
                  <a:srgbClr val="C00000"/>
                </a:solidFill>
                <a:latin typeface="+mj-lt"/>
              </a:rPr>
              <a:t>Creating new features from existing features</a:t>
            </a:r>
          </a:p>
        </p:txBody>
      </p:sp>
      <p:sp>
        <p:nvSpPr>
          <p:cNvPr id="7" name="TextBox 6">
            <a:extLst>
              <a:ext uri="{FF2B5EF4-FFF2-40B4-BE49-F238E27FC236}">
                <a16:creationId xmlns:a16="http://schemas.microsoft.com/office/drawing/2014/main" id="{41DF9D95-6E73-45D1-BD1E-4DBAB182D0CD}"/>
              </a:ext>
            </a:extLst>
          </p:cNvPr>
          <p:cNvSpPr txBox="1"/>
          <p:nvPr/>
        </p:nvSpPr>
        <p:spPr>
          <a:xfrm>
            <a:off x="176270" y="2857364"/>
            <a:ext cx="936434" cy="369332"/>
          </a:xfrm>
          <a:prstGeom prst="rect">
            <a:avLst/>
          </a:prstGeom>
          <a:noFill/>
        </p:spPr>
        <p:txBody>
          <a:bodyPr wrap="square" rtlCol="0">
            <a:spAutoFit/>
          </a:bodyPr>
          <a:lstStyle/>
          <a:p>
            <a:r>
              <a:rPr lang="en-IN" dirty="0"/>
              <a:t>1. </a:t>
            </a:r>
          </a:p>
        </p:txBody>
      </p:sp>
      <p:sp>
        <p:nvSpPr>
          <p:cNvPr id="8" name="Rectangle: Rounded Corners 7">
            <a:extLst>
              <a:ext uri="{FF2B5EF4-FFF2-40B4-BE49-F238E27FC236}">
                <a16:creationId xmlns:a16="http://schemas.microsoft.com/office/drawing/2014/main" id="{729D4DDD-A628-41DB-9D5D-3A3938BEB9EE}"/>
              </a:ext>
            </a:extLst>
          </p:cNvPr>
          <p:cNvSpPr/>
          <p:nvPr/>
        </p:nvSpPr>
        <p:spPr>
          <a:xfrm>
            <a:off x="594911" y="2655066"/>
            <a:ext cx="1233889" cy="77393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err="1"/>
              <a:t>Zipcode</a:t>
            </a:r>
            <a:r>
              <a:rPr lang="en-IN" dirty="0"/>
              <a:t> column</a:t>
            </a:r>
          </a:p>
        </p:txBody>
      </p:sp>
      <p:sp>
        <p:nvSpPr>
          <p:cNvPr id="9" name="Arrow: Right 8">
            <a:extLst>
              <a:ext uri="{FF2B5EF4-FFF2-40B4-BE49-F238E27FC236}">
                <a16:creationId xmlns:a16="http://schemas.microsoft.com/office/drawing/2014/main" id="{ED075150-EBEA-43FF-8C9B-694ED1193431}"/>
              </a:ext>
            </a:extLst>
          </p:cNvPr>
          <p:cNvSpPr/>
          <p:nvPr/>
        </p:nvSpPr>
        <p:spPr>
          <a:xfrm>
            <a:off x="1938969" y="2765299"/>
            <a:ext cx="1421176" cy="553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BD78AFA1-C60E-44AE-A4F7-999750EC1ED9}"/>
              </a:ext>
            </a:extLst>
          </p:cNvPr>
          <p:cNvSpPr/>
          <p:nvPr/>
        </p:nvSpPr>
        <p:spPr>
          <a:xfrm>
            <a:off x="3481330" y="2655063"/>
            <a:ext cx="2005070" cy="9144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One hot encoded </a:t>
            </a:r>
            <a:r>
              <a:rPr lang="en-IN" dirty="0" err="1"/>
              <a:t>Zipcode</a:t>
            </a:r>
            <a:endParaRPr lang="en-IN" dirty="0"/>
          </a:p>
        </p:txBody>
      </p:sp>
      <p:sp>
        <p:nvSpPr>
          <p:cNvPr id="11" name="Arrow: Right 10">
            <a:extLst>
              <a:ext uri="{FF2B5EF4-FFF2-40B4-BE49-F238E27FC236}">
                <a16:creationId xmlns:a16="http://schemas.microsoft.com/office/drawing/2014/main" id="{E5AAFD90-83A6-44C7-8882-3BFA89927FA7}"/>
              </a:ext>
            </a:extLst>
          </p:cNvPr>
          <p:cNvSpPr/>
          <p:nvPr/>
        </p:nvSpPr>
        <p:spPr>
          <a:xfrm>
            <a:off x="5607585" y="2751596"/>
            <a:ext cx="1421176" cy="553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D9F180B3-17EB-4473-A3B4-43C022ED675B}"/>
              </a:ext>
            </a:extLst>
          </p:cNvPr>
          <p:cNvPicPr>
            <a:picLocks noChangeAspect="1"/>
          </p:cNvPicPr>
          <p:nvPr/>
        </p:nvPicPr>
        <p:blipFill>
          <a:blip r:embed="rId3"/>
          <a:stretch>
            <a:fillRect/>
          </a:stretch>
        </p:blipFill>
        <p:spPr>
          <a:xfrm>
            <a:off x="7138931" y="2470995"/>
            <a:ext cx="4693186" cy="1384910"/>
          </a:xfrm>
          <a:prstGeom prst="rect">
            <a:avLst/>
          </a:prstGeom>
          <a:ln>
            <a:solidFill>
              <a:schemeClr val="tx1"/>
            </a:solidFill>
          </a:ln>
        </p:spPr>
      </p:pic>
      <p:sp>
        <p:nvSpPr>
          <p:cNvPr id="14" name="TextBox 13">
            <a:extLst>
              <a:ext uri="{FF2B5EF4-FFF2-40B4-BE49-F238E27FC236}">
                <a16:creationId xmlns:a16="http://schemas.microsoft.com/office/drawing/2014/main" id="{86B2E2E4-46B0-4CEE-A908-1BE5FB202408}"/>
              </a:ext>
            </a:extLst>
          </p:cNvPr>
          <p:cNvSpPr txBox="1"/>
          <p:nvPr/>
        </p:nvSpPr>
        <p:spPr>
          <a:xfrm>
            <a:off x="187286" y="5422457"/>
            <a:ext cx="936434" cy="369332"/>
          </a:xfrm>
          <a:prstGeom prst="rect">
            <a:avLst/>
          </a:prstGeom>
          <a:noFill/>
        </p:spPr>
        <p:txBody>
          <a:bodyPr wrap="square" rtlCol="0">
            <a:spAutoFit/>
          </a:bodyPr>
          <a:lstStyle/>
          <a:p>
            <a:r>
              <a:rPr lang="en-IN" dirty="0"/>
              <a:t>2. </a:t>
            </a:r>
          </a:p>
        </p:txBody>
      </p:sp>
      <p:pic>
        <p:nvPicPr>
          <p:cNvPr id="16" name="Picture 15">
            <a:extLst>
              <a:ext uri="{FF2B5EF4-FFF2-40B4-BE49-F238E27FC236}">
                <a16:creationId xmlns:a16="http://schemas.microsoft.com/office/drawing/2014/main" id="{86AD7154-3D68-4E13-A69B-E8E06FDF173D}"/>
              </a:ext>
            </a:extLst>
          </p:cNvPr>
          <p:cNvPicPr>
            <a:picLocks noChangeAspect="1"/>
          </p:cNvPicPr>
          <p:nvPr/>
        </p:nvPicPr>
        <p:blipFill rotWithShape="1">
          <a:blip r:embed="rId4"/>
          <a:srcRect t="11596" b="21673"/>
          <a:stretch/>
        </p:blipFill>
        <p:spPr>
          <a:xfrm>
            <a:off x="594911" y="5422457"/>
            <a:ext cx="6871138" cy="426905"/>
          </a:xfrm>
          <a:prstGeom prst="rect">
            <a:avLst/>
          </a:prstGeom>
          <a:ln>
            <a:solidFill>
              <a:schemeClr val="tx1"/>
            </a:solidFill>
          </a:ln>
        </p:spPr>
      </p:pic>
      <p:sp>
        <p:nvSpPr>
          <p:cNvPr id="17" name="Speech Bubble: Rectangle with Corners Rounded 16">
            <a:extLst>
              <a:ext uri="{FF2B5EF4-FFF2-40B4-BE49-F238E27FC236}">
                <a16:creationId xmlns:a16="http://schemas.microsoft.com/office/drawing/2014/main" id="{48E3A830-656A-4855-A524-37D3AEBB39AC}"/>
              </a:ext>
            </a:extLst>
          </p:cNvPr>
          <p:cNvSpPr/>
          <p:nvPr/>
        </p:nvSpPr>
        <p:spPr>
          <a:xfrm>
            <a:off x="5912673" y="4387458"/>
            <a:ext cx="3572851" cy="814654"/>
          </a:xfrm>
          <a:prstGeom prst="wedgeRoundRectCallou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Age = Year built – Year sold</a:t>
            </a:r>
          </a:p>
        </p:txBody>
      </p:sp>
    </p:spTree>
    <p:extLst>
      <p:ext uri="{BB962C8B-B14F-4D97-AF65-F5344CB8AC3E}">
        <p14:creationId xmlns:p14="http://schemas.microsoft.com/office/powerpoint/2010/main" val="4072017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0F669-F84C-4CC2-A97F-AC42FFC04FEF}"/>
              </a:ext>
            </a:extLst>
          </p:cNvPr>
          <p:cNvSpPr txBox="1"/>
          <p:nvPr/>
        </p:nvSpPr>
        <p:spPr>
          <a:xfrm>
            <a:off x="374572" y="1092828"/>
            <a:ext cx="936434" cy="369332"/>
          </a:xfrm>
          <a:prstGeom prst="rect">
            <a:avLst/>
          </a:prstGeom>
          <a:noFill/>
        </p:spPr>
        <p:txBody>
          <a:bodyPr wrap="square" rtlCol="0">
            <a:spAutoFit/>
          </a:bodyPr>
          <a:lstStyle/>
          <a:p>
            <a:r>
              <a:rPr lang="en-IN" dirty="0"/>
              <a:t>3. </a:t>
            </a:r>
          </a:p>
        </p:txBody>
      </p:sp>
      <p:pic>
        <p:nvPicPr>
          <p:cNvPr id="6" name="Picture 5">
            <a:extLst>
              <a:ext uri="{FF2B5EF4-FFF2-40B4-BE49-F238E27FC236}">
                <a16:creationId xmlns:a16="http://schemas.microsoft.com/office/drawing/2014/main" id="{ED500A5B-8569-4FB2-9747-CDD7521E4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71" y="1759501"/>
            <a:ext cx="11165597" cy="1457424"/>
          </a:xfrm>
          <a:prstGeom prst="rect">
            <a:avLst/>
          </a:prstGeom>
          <a:ln>
            <a:solidFill>
              <a:schemeClr val="tx1"/>
            </a:solidFill>
          </a:ln>
        </p:spPr>
      </p:pic>
      <p:sp>
        <p:nvSpPr>
          <p:cNvPr id="7" name="Speech Bubble: Rectangle with Corners Rounded 6">
            <a:extLst>
              <a:ext uri="{FF2B5EF4-FFF2-40B4-BE49-F238E27FC236}">
                <a16:creationId xmlns:a16="http://schemas.microsoft.com/office/drawing/2014/main" id="{0A4A3B2C-4DE1-4857-A0B0-E759D6263764}"/>
              </a:ext>
            </a:extLst>
          </p:cNvPr>
          <p:cNvSpPr/>
          <p:nvPr/>
        </p:nvSpPr>
        <p:spPr>
          <a:xfrm>
            <a:off x="7645706" y="432832"/>
            <a:ext cx="2577947" cy="1029328"/>
          </a:xfrm>
          <a:prstGeom prst="wedgeRound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rgbClr val="C00000"/>
                </a:solidFill>
              </a:rPr>
              <a:t>New column checking if basement present (value 1) or not present (value 0)</a:t>
            </a:r>
          </a:p>
        </p:txBody>
      </p:sp>
      <p:sp>
        <p:nvSpPr>
          <p:cNvPr id="8" name="TextBox 7">
            <a:extLst>
              <a:ext uri="{FF2B5EF4-FFF2-40B4-BE49-F238E27FC236}">
                <a16:creationId xmlns:a16="http://schemas.microsoft.com/office/drawing/2014/main" id="{AFC2187E-73CB-42F8-BD9C-5243576A16DD}"/>
              </a:ext>
            </a:extLst>
          </p:cNvPr>
          <p:cNvSpPr txBox="1"/>
          <p:nvPr/>
        </p:nvSpPr>
        <p:spPr>
          <a:xfrm>
            <a:off x="374572" y="4979946"/>
            <a:ext cx="936434" cy="369332"/>
          </a:xfrm>
          <a:prstGeom prst="rect">
            <a:avLst/>
          </a:prstGeom>
          <a:noFill/>
        </p:spPr>
        <p:txBody>
          <a:bodyPr wrap="square" rtlCol="0">
            <a:spAutoFit/>
          </a:bodyPr>
          <a:lstStyle/>
          <a:p>
            <a:r>
              <a:rPr lang="en-IN" dirty="0"/>
              <a:t>4. </a:t>
            </a:r>
          </a:p>
        </p:txBody>
      </p:sp>
      <p:pic>
        <p:nvPicPr>
          <p:cNvPr id="10" name="Picture 9">
            <a:extLst>
              <a:ext uri="{FF2B5EF4-FFF2-40B4-BE49-F238E27FC236}">
                <a16:creationId xmlns:a16="http://schemas.microsoft.com/office/drawing/2014/main" id="{52B19D98-3D21-41B4-B072-429D2D2FB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671" y="4842502"/>
            <a:ext cx="11165597" cy="1457423"/>
          </a:xfrm>
          <a:prstGeom prst="rect">
            <a:avLst/>
          </a:prstGeom>
          <a:ln>
            <a:solidFill>
              <a:schemeClr val="tx1"/>
            </a:solidFill>
          </a:ln>
        </p:spPr>
      </p:pic>
      <p:sp>
        <p:nvSpPr>
          <p:cNvPr id="11" name="Speech Bubble: Rectangle with Corners Rounded 10">
            <a:extLst>
              <a:ext uri="{FF2B5EF4-FFF2-40B4-BE49-F238E27FC236}">
                <a16:creationId xmlns:a16="http://schemas.microsoft.com/office/drawing/2014/main" id="{D8662B43-98C9-4DA8-9A8C-7EB196BEE64B}"/>
              </a:ext>
            </a:extLst>
          </p:cNvPr>
          <p:cNvSpPr/>
          <p:nvPr/>
        </p:nvSpPr>
        <p:spPr>
          <a:xfrm>
            <a:off x="8042313" y="3641076"/>
            <a:ext cx="2577947" cy="1029328"/>
          </a:xfrm>
          <a:prstGeom prst="wedgeRound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rgbClr val="C00000"/>
                </a:solidFill>
              </a:rPr>
              <a:t>New column checking if house renovated (value 1) or not renovated(value 0)</a:t>
            </a:r>
          </a:p>
        </p:txBody>
      </p:sp>
    </p:spTree>
    <p:extLst>
      <p:ext uri="{BB962C8B-B14F-4D97-AF65-F5344CB8AC3E}">
        <p14:creationId xmlns:p14="http://schemas.microsoft.com/office/powerpoint/2010/main" val="2997111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07F3A12-DE33-4AD3-89A7-CBD956B8749F}"/>
              </a:ext>
            </a:extLst>
          </p:cNvPr>
          <p:cNvGraphicFramePr>
            <a:graphicFrameLocks noGrp="1"/>
          </p:cNvGraphicFramePr>
          <p:nvPr>
            <p:extLst>
              <p:ext uri="{D42A27DB-BD31-4B8C-83A1-F6EECF244321}">
                <p14:modId xmlns:p14="http://schemas.microsoft.com/office/powerpoint/2010/main" val="745049471"/>
              </p:ext>
            </p:extLst>
          </p:nvPr>
        </p:nvGraphicFramePr>
        <p:xfrm>
          <a:off x="465991" y="787701"/>
          <a:ext cx="10843847" cy="3927174"/>
        </p:xfrm>
        <a:graphic>
          <a:graphicData uri="http://schemas.openxmlformats.org/drawingml/2006/table">
            <a:tbl>
              <a:tblPr/>
              <a:tblGrid>
                <a:gridCol w="837462">
                  <a:extLst>
                    <a:ext uri="{9D8B030D-6E8A-4147-A177-3AD203B41FA5}">
                      <a16:colId xmlns:a16="http://schemas.microsoft.com/office/drawing/2014/main" val="2952887959"/>
                    </a:ext>
                  </a:extLst>
                </a:gridCol>
                <a:gridCol w="2978605">
                  <a:extLst>
                    <a:ext uri="{9D8B030D-6E8A-4147-A177-3AD203B41FA5}">
                      <a16:colId xmlns:a16="http://schemas.microsoft.com/office/drawing/2014/main" val="426234376"/>
                    </a:ext>
                  </a:extLst>
                </a:gridCol>
                <a:gridCol w="1484985">
                  <a:extLst>
                    <a:ext uri="{9D8B030D-6E8A-4147-A177-3AD203B41FA5}">
                      <a16:colId xmlns:a16="http://schemas.microsoft.com/office/drawing/2014/main" val="2346556332"/>
                    </a:ext>
                  </a:extLst>
                </a:gridCol>
                <a:gridCol w="2400150">
                  <a:extLst>
                    <a:ext uri="{9D8B030D-6E8A-4147-A177-3AD203B41FA5}">
                      <a16:colId xmlns:a16="http://schemas.microsoft.com/office/drawing/2014/main" val="1472022172"/>
                    </a:ext>
                  </a:extLst>
                </a:gridCol>
                <a:gridCol w="768393">
                  <a:extLst>
                    <a:ext uri="{9D8B030D-6E8A-4147-A177-3AD203B41FA5}">
                      <a16:colId xmlns:a16="http://schemas.microsoft.com/office/drawing/2014/main" val="1305833154"/>
                    </a:ext>
                  </a:extLst>
                </a:gridCol>
                <a:gridCol w="1034574">
                  <a:extLst>
                    <a:ext uri="{9D8B030D-6E8A-4147-A177-3AD203B41FA5}">
                      <a16:colId xmlns:a16="http://schemas.microsoft.com/office/drawing/2014/main" val="3806507596"/>
                    </a:ext>
                  </a:extLst>
                </a:gridCol>
                <a:gridCol w="605276">
                  <a:extLst>
                    <a:ext uri="{9D8B030D-6E8A-4147-A177-3AD203B41FA5}">
                      <a16:colId xmlns:a16="http://schemas.microsoft.com/office/drawing/2014/main" val="3948160522"/>
                    </a:ext>
                  </a:extLst>
                </a:gridCol>
                <a:gridCol w="734402">
                  <a:extLst>
                    <a:ext uri="{9D8B030D-6E8A-4147-A177-3AD203B41FA5}">
                      <a16:colId xmlns:a16="http://schemas.microsoft.com/office/drawing/2014/main" val="2871241133"/>
                    </a:ext>
                  </a:extLst>
                </a:gridCol>
              </a:tblGrid>
              <a:tr h="236282">
                <a:tc rowSpan="2">
                  <a:txBody>
                    <a:bodyPr/>
                    <a:lstStyle/>
                    <a:p>
                      <a:pPr algn="ctr" fontAlgn="b"/>
                      <a:r>
                        <a:rPr lang="en-IN" sz="1400" b="0" i="0" u="none" strike="noStrike" dirty="0" err="1">
                          <a:solidFill>
                            <a:srgbClr val="000000"/>
                          </a:solidFill>
                          <a:effectLst/>
                          <a:latin typeface="Arial" panose="020B0604020202020204" pitchFamily="34" charset="0"/>
                        </a:rPr>
                        <a:t>S.No</a:t>
                      </a:r>
                      <a:endParaRPr lang="en-IN" sz="1400" b="0" i="0" u="none" strike="noStrike" dirty="0">
                        <a:solidFill>
                          <a:srgbClr val="000000"/>
                        </a:solidFill>
                        <a:effectLst/>
                        <a:latin typeface="Arial"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gridSpan="2">
                  <a:txBody>
                    <a:bodyPr/>
                    <a:lstStyle/>
                    <a:p>
                      <a:pPr algn="ctr" fontAlgn="b"/>
                      <a:r>
                        <a:rPr lang="en-IN" sz="1400" b="0" i="0" u="none" strike="noStrike">
                          <a:solidFill>
                            <a:srgbClr val="000000"/>
                          </a:solidFill>
                          <a:effectLst/>
                          <a:latin typeface="Arial" panose="020B0604020202020204" pitchFamily="34" charset="0"/>
                        </a:rPr>
                        <a:t>Feature Set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hMerge="1">
                  <a:txBody>
                    <a:bodyPr/>
                    <a:lstStyle/>
                    <a:p>
                      <a:endParaRPr lang="en-IN"/>
                    </a:p>
                  </a:txBody>
                  <a:tcPr/>
                </a:tc>
                <a:tc rowSpan="2">
                  <a:txBody>
                    <a:bodyPr/>
                    <a:lstStyle/>
                    <a:p>
                      <a:pPr algn="ctr" fontAlgn="b"/>
                      <a:r>
                        <a:rPr lang="en-IN" sz="1400" b="0" i="0" u="none" strike="noStrike">
                          <a:solidFill>
                            <a:srgbClr val="000000"/>
                          </a:solidFill>
                          <a:effectLst/>
                          <a:latin typeface="Arial" panose="020B0604020202020204" pitchFamily="34" charset="0"/>
                        </a:rPr>
                        <a:t>Justification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gridSpan="4">
                  <a:txBody>
                    <a:bodyPr/>
                    <a:lstStyle/>
                    <a:p>
                      <a:pPr algn="ctr" fontAlgn="b"/>
                      <a:r>
                        <a:rPr lang="en-IN" sz="1400" b="0" i="0" u="none" strike="noStrike">
                          <a:solidFill>
                            <a:srgbClr val="000000"/>
                          </a:solidFill>
                          <a:effectLst/>
                          <a:latin typeface="Arial" panose="020B0604020202020204" pitchFamily="34" charset="0"/>
                        </a:rPr>
                        <a:t>Peformance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65968364"/>
                  </a:ext>
                </a:extLst>
              </a:tr>
              <a:tr h="464417">
                <a:tc vMerge="1">
                  <a:txBody>
                    <a:bodyPr/>
                    <a:lstStyle/>
                    <a:p>
                      <a:endParaRPr lang="en-IN"/>
                    </a:p>
                  </a:txBody>
                  <a:tcPr/>
                </a:tc>
                <a:tc>
                  <a:txBody>
                    <a:bodyPr/>
                    <a:lstStyle/>
                    <a:p>
                      <a:pPr algn="ctr" fontAlgn="b"/>
                      <a:r>
                        <a:rPr lang="en-IN" sz="1400" b="0" i="0" u="none" strike="noStrike" dirty="0">
                          <a:solidFill>
                            <a:srgbClr val="000000"/>
                          </a:solidFill>
                          <a:effectLst/>
                          <a:latin typeface="Arial" panose="020B0604020202020204" pitchFamily="34" charset="0"/>
                        </a:rPr>
                        <a:t>Original features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IN" sz="1400" b="0" i="0" u="none" strike="noStrike">
                          <a:solidFill>
                            <a:srgbClr val="000000"/>
                          </a:solidFill>
                          <a:effectLst/>
                          <a:latin typeface="Arial" panose="020B0604020202020204" pitchFamily="34" charset="0"/>
                        </a:rPr>
                        <a:t>Transformed features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vMerge="1">
                  <a:txBody>
                    <a:bodyPr/>
                    <a:lstStyle/>
                    <a:p>
                      <a:endParaRPr lang="en-IN"/>
                    </a:p>
                  </a:txBody>
                  <a:tcPr/>
                </a:tc>
                <a:tc>
                  <a:txBody>
                    <a:bodyPr/>
                    <a:lstStyle/>
                    <a:p>
                      <a:pPr algn="ctr" fontAlgn="b"/>
                      <a:r>
                        <a:rPr lang="en-IN" sz="1400" b="0" i="0" u="none" strike="noStrike">
                          <a:solidFill>
                            <a:srgbClr val="000000"/>
                          </a:solidFill>
                          <a:effectLst/>
                          <a:latin typeface="Arial" panose="020B0604020202020204" pitchFamily="34" charset="0"/>
                        </a:rPr>
                        <a:t>R2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IN" sz="1400" b="0" i="0" u="none" strike="noStrike">
                          <a:solidFill>
                            <a:srgbClr val="000000"/>
                          </a:solidFill>
                          <a:effectLst/>
                          <a:latin typeface="Arial" panose="020B0604020202020204" pitchFamily="34" charset="0"/>
                        </a:rPr>
                        <a:t>RMSE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IN" sz="1400" b="0" i="0" u="none" strike="noStrike" dirty="0">
                          <a:solidFill>
                            <a:srgbClr val="000000"/>
                          </a:solidFill>
                          <a:effectLst/>
                          <a:latin typeface="Arial" panose="020B0604020202020204" pitchFamily="34" charset="0"/>
                        </a:rPr>
                        <a:t>MAPE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IN" sz="1400" b="0" i="0" u="none" strike="noStrike">
                          <a:solidFill>
                            <a:srgbClr val="000000"/>
                          </a:solidFill>
                          <a:effectLst/>
                          <a:latin typeface="Arial" panose="020B0604020202020204" pitchFamily="34" charset="0"/>
                        </a:rPr>
                        <a:t>10 Fold CV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000639073"/>
                  </a:ext>
                </a:extLst>
              </a:tr>
              <a:tr h="464417">
                <a:tc>
                  <a:txBody>
                    <a:bodyPr/>
                    <a:lstStyle/>
                    <a:p>
                      <a:pPr algn="ctr" fontAlgn="b"/>
                      <a:r>
                        <a:rPr lang="en-IN" sz="1400" b="0" i="0" u="none" strike="noStrike" dirty="0">
                          <a:solidFill>
                            <a:srgbClr val="000000"/>
                          </a:solidFill>
                          <a:effectLst/>
                          <a:latin typeface="Arial" panose="020B060402020202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sqft_living,bedrooms,bathrooms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400" b="0" i="0" u="none" strike="noStrike">
                          <a:solidFill>
                            <a:srgbClr val="000000"/>
                          </a:solidFill>
                          <a:effectLst/>
                          <a:latin typeface="Arial" panose="020B060402020202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Arial" panose="020B0604020202020204" pitchFamily="34" charset="0"/>
                        </a:rPr>
                        <a:t>Variables with highest correlation with price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0.50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251575.68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35.51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0.50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5602105"/>
                  </a:ext>
                </a:extLst>
              </a:tr>
              <a:tr h="920686">
                <a:tc>
                  <a:txBody>
                    <a:bodyPr/>
                    <a:lstStyle/>
                    <a:p>
                      <a:pPr algn="ctr" fontAlgn="b"/>
                      <a:r>
                        <a:rPr lang="en-IN" sz="1400" b="0" i="0" u="none" strike="noStrike" dirty="0">
                          <a:solidFill>
                            <a:srgbClr val="000000"/>
                          </a:solidFill>
                          <a:effectLst/>
                          <a:latin typeface="Arial" panose="020B060402020202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sqft_living, grade, waterfront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400" b="0" i="0" u="none" strike="noStrike">
                          <a:solidFill>
                            <a:srgbClr val="000000"/>
                          </a:solidFill>
                          <a:effectLst/>
                          <a:latin typeface="Arial" panose="020B060402020202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Arial" panose="020B0604020202020204" pitchFamily="34" charset="0"/>
                        </a:rPr>
                        <a:t>Varaibles which are not highly  correlated with each other and have high correalation with price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0.58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230687.95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34.13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0.57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266482"/>
                  </a:ext>
                </a:extLst>
              </a:tr>
              <a:tr h="692551">
                <a:tc>
                  <a:txBody>
                    <a:bodyPr/>
                    <a:lstStyle/>
                    <a:p>
                      <a:pPr algn="ctr" fontAlgn="b"/>
                      <a:r>
                        <a:rPr lang="en-IN" sz="1400" b="0" i="0" u="none" strike="noStrike" dirty="0">
                          <a:solidFill>
                            <a:srgbClr val="000000"/>
                          </a:solidFill>
                          <a:effectLst/>
                          <a:latin typeface="Arial" panose="020B060402020202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Arial" panose="020B0604020202020204" pitchFamily="34" charset="0"/>
                        </a:rPr>
                        <a:t>sqft_living, grade, lat, long , sqft_lot, condition,  yr_renovated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400" b="0" i="0" u="none" strike="noStrike" dirty="0">
                          <a:solidFill>
                            <a:srgbClr val="000000"/>
                          </a:solidFill>
                          <a:effectLst/>
                          <a:latin typeface="Arial" panose="020B0604020202020204" pitchFamily="34" charset="0"/>
                        </a:rPr>
                        <a:t>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Arial" panose="020B0604020202020204" pitchFamily="34" charset="0"/>
                        </a:rPr>
                        <a:t>Variables that are independent with each other but realted with price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0.64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213845.69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28.49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Arial" panose="020B0604020202020204" pitchFamily="34" charset="0"/>
                        </a:rPr>
                        <a:t>0.64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6977009"/>
                  </a:ext>
                </a:extLst>
              </a:tr>
              <a:tr h="1148821">
                <a:tc>
                  <a:txBody>
                    <a:bodyPr/>
                    <a:lstStyle/>
                    <a:p>
                      <a:pPr algn="ctr" fontAlgn="b"/>
                      <a:r>
                        <a:rPr lang="en-IN" sz="1400" b="0" i="0" u="none" strike="noStrike" dirty="0">
                          <a:solidFill>
                            <a:srgbClr val="000000"/>
                          </a:solidFill>
                          <a:effectLst/>
                          <a:latin typeface="Arial" panose="020B060402020202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Arial" panose="020B0604020202020204" pitchFamily="34" charset="0"/>
                        </a:rPr>
                        <a:t>sqft_living</a:t>
                      </a:r>
                      <a:r>
                        <a:rPr lang="en-US" sz="1400" b="0" i="0" u="none" strike="noStrike" dirty="0">
                          <a:solidFill>
                            <a:srgbClr val="000000"/>
                          </a:solidFill>
                          <a:effectLst/>
                          <a:latin typeface="Arial" panose="020B0604020202020204" pitchFamily="34" charset="0"/>
                        </a:rPr>
                        <a:t>, waterfront, view, grade, </a:t>
                      </a:r>
                      <a:r>
                        <a:rPr lang="en-US" sz="1400" b="0" i="0" u="none" strike="noStrike" dirty="0" err="1">
                          <a:solidFill>
                            <a:srgbClr val="000000"/>
                          </a:solidFill>
                          <a:effectLst/>
                          <a:latin typeface="Arial" panose="020B0604020202020204" pitchFamily="34" charset="0"/>
                        </a:rPr>
                        <a:t>sq_ft</a:t>
                      </a:r>
                      <a:r>
                        <a:rPr lang="en-US" sz="1400" b="0" i="0" u="none" strike="noStrike" dirty="0">
                          <a:solidFill>
                            <a:srgbClr val="000000"/>
                          </a:solidFill>
                          <a:effectLst/>
                          <a:latin typeface="Arial" panose="020B0604020202020204" pitchFamily="34" charset="0"/>
                        </a:rPr>
                        <a:t> living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Arial" panose="020B0604020202020204" pitchFamily="34" charset="0"/>
                        </a:rPr>
                        <a:t>basement_present</a:t>
                      </a:r>
                      <a:r>
                        <a:rPr lang="en-US" sz="1400" b="0" i="0" u="none" strike="noStrike" dirty="0">
                          <a:solidFill>
                            <a:srgbClr val="000000"/>
                          </a:solidFill>
                          <a:effectLst/>
                          <a:latin typeface="Arial" panose="020B0604020202020204" pitchFamily="34" charset="0"/>
                        </a:rPr>
                        <a:t>, </a:t>
                      </a:r>
                      <a:r>
                        <a:rPr lang="en-US" sz="1400" b="0" i="0" u="none" strike="noStrike" dirty="0" err="1">
                          <a:solidFill>
                            <a:srgbClr val="000000"/>
                          </a:solidFill>
                          <a:effectLst/>
                          <a:latin typeface="Arial" panose="020B0604020202020204" pitchFamily="34" charset="0"/>
                        </a:rPr>
                        <a:t>rennovated</a:t>
                      </a:r>
                      <a:r>
                        <a:rPr lang="en-US" sz="1400" b="0" i="0" u="none" strike="noStrike" dirty="0">
                          <a:solidFill>
                            <a:srgbClr val="000000"/>
                          </a:solidFill>
                          <a:effectLst/>
                          <a:latin typeface="Arial" panose="020B0604020202020204" pitchFamily="34" charset="0"/>
                        </a:rPr>
                        <a:t>, one hot encoded </a:t>
                      </a:r>
                      <a:r>
                        <a:rPr lang="en-US" sz="1400" b="0" i="0" u="none" strike="noStrike" dirty="0" err="1">
                          <a:solidFill>
                            <a:srgbClr val="000000"/>
                          </a:solidFill>
                          <a:effectLst/>
                          <a:latin typeface="Arial" panose="020B0604020202020204" pitchFamily="34" charset="0"/>
                        </a:rPr>
                        <a:t>zipcode,Square</a:t>
                      </a:r>
                      <a:r>
                        <a:rPr lang="en-US" sz="1400" b="0" i="0" u="none" strike="noStrike" dirty="0">
                          <a:solidFill>
                            <a:srgbClr val="000000"/>
                          </a:solidFill>
                          <a:effectLst/>
                          <a:latin typeface="Arial" panose="020B0604020202020204" pitchFamily="34" charset="0"/>
                        </a:rPr>
                        <a:t> of </a:t>
                      </a:r>
                      <a:r>
                        <a:rPr lang="en-US" sz="1400" b="0" i="0" u="none" strike="noStrike" dirty="0" err="1">
                          <a:solidFill>
                            <a:srgbClr val="000000"/>
                          </a:solidFill>
                          <a:effectLst/>
                          <a:latin typeface="Arial" panose="020B0604020202020204" pitchFamily="34" charset="0"/>
                        </a:rPr>
                        <a:t>sqft</a:t>
                      </a:r>
                      <a:r>
                        <a:rPr lang="en-US" sz="1400" b="0" i="0" u="none" strike="noStrike" dirty="0">
                          <a:solidFill>
                            <a:srgbClr val="000000"/>
                          </a:solidFill>
                          <a:effectLst/>
                          <a:latin typeface="Arial" panose="020B0604020202020204" pitchFamily="34" charset="0"/>
                        </a:rPr>
                        <a:t> living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Arial" panose="020B0604020202020204" pitchFamily="34" charset="0"/>
                        </a:rPr>
                        <a:t>Added the flag for </a:t>
                      </a:r>
                      <a:r>
                        <a:rPr lang="en-US" sz="1400" b="0" i="0" u="none" strike="noStrike" dirty="0" err="1">
                          <a:solidFill>
                            <a:srgbClr val="000000"/>
                          </a:solidFill>
                          <a:effectLst/>
                          <a:latin typeface="Arial" panose="020B0604020202020204" pitchFamily="34" charset="0"/>
                        </a:rPr>
                        <a:t>renvation</a:t>
                      </a:r>
                      <a:r>
                        <a:rPr lang="en-US" sz="1400" b="0" i="0" u="none" strike="noStrike" dirty="0">
                          <a:solidFill>
                            <a:srgbClr val="000000"/>
                          </a:solidFill>
                          <a:effectLst/>
                          <a:latin typeface="Arial" panose="020B0604020202020204" pitchFamily="34" charset="0"/>
                        </a:rPr>
                        <a:t>, basement and included </a:t>
                      </a:r>
                      <a:r>
                        <a:rPr lang="en-US" sz="1400" b="0" i="0" u="none" strike="noStrike" dirty="0" err="1">
                          <a:solidFill>
                            <a:srgbClr val="000000"/>
                          </a:solidFill>
                          <a:effectLst/>
                          <a:latin typeface="Arial" panose="020B0604020202020204" pitchFamily="34" charset="0"/>
                        </a:rPr>
                        <a:t>zipcode</a:t>
                      </a:r>
                      <a:r>
                        <a:rPr lang="en-US" sz="1400" b="0" i="0" u="none" strike="noStrike" dirty="0">
                          <a:solidFill>
                            <a:srgbClr val="000000"/>
                          </a:solidFill>
                          <a:effectLst/>
                          <a:latin typeface="Arial" panose="020B0604020202020204" pitchFamily="34" charset="0"/>
                        </a:rPr>
                        <a:t> with one hot encoding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Arial" panose="020B0604020202020204" pitchFamily="34" charset="0"/>
                        </a:rPr>
                        <a:t>0.82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Arial" panose="020B0604020202020204" pitchFamily="34" charset="0"/>
                        </a:rPr>
                        <a:t>151465.12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Arial" panose="020B0604020202020204" pitchFamily="34" charset="0"/>
                        </a:rPr>
                        <a:t>18.07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Arial" panose="020B0604020202020204" pitchFamily="34" charset="0"/>
                        </a:rPr>
                        <a:t>0.78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912738"/>
                  </a:ext>
                </a:extLst>
              </a:tr>
            </a:tbl>
          </a:graphicData>
        </a:graphic>
      </p:graphicFrame>
      <p:sp>
        <p:nvSpPr>
          <p:cNvPr id="6" name="Title 1">
            <a:extLst>
              <a:ext uri="{FF2B5EF4-FFF2-40B4-BE49-F238E27FC236}">
                <a16:creationId xmlns:a16="http://schemas.microsoft.com/office/drawing/2014/main" id="{423C9B7F-09A6-42B8-8576-AE9ACBF01522}"/>
              </a:ext>
            </a:extLst>
          </p:cNvPr>
          <p:cNvSpPr>
            <a:spLocks noGrp="1"/>
          </p:cNvSpPr>
          <p:nvPr>
            <p:ph type="title"/>
          </p:nvPr>
        </p:nvSpPr>
        <p:spPr>
          <a:xfrm>
            <a:off x="202647" y="51290"/>
            <a:ext cx="10058400" cy="682136"/>
          </a:xfrm>
        </p:spPr>
        <p:txBody>
          <a:bodyPr>
            <a:normAutofit/>
          </a:bodyPr>
          <a:lstStyle/>
          <a:p>
            <a:r>
              <a:rPr lang="en-IN" sz="3600" dirty="0"/>
              <a:t>  model performance</a:t>
            </a:r>
          </a:p>
        </p:txBody>
      </p:sp>
      <p:sp>
        <p:nvSpPr>
          <p:cNvPr id="7" name="TextBox 6">
            <a:extLst>
              <a:ext uri="{FF2B5EF4-FFF2-40B4-BE49-F238E27FC236}">
                <a16:creationId xmlns:a16="http://schemas.microsoft.com/office/drawing/2014/main" id="{F4882D73-3655-469E-A51F-D9223CFA11E5}"/>
              </a:ext>
            </a:extLst>
          </p:cNvPr>
          <p:cNvSpPr txBox="1"/>
          <p:nvPr/>
        </p:nvSpPr>
        <p:spPr>
          <a:xfrm>
            <a:off x="465991" y="5269655"/>
            <a:ext cx="10958145" cy="132343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US" sz="1600" u="sng" dirty="0"/>
              <a:t>Log of </a:t>
            </a:r>
            <a:r>
              <a:rPr lang="en-US" sz="1600" u="sng" dirty="0" err="1"/>
              <a:t>sqft_living</a:t>
            </a:r>
            <a:r>
              <a:rPr lang="en-US" sz="1600" u="sng" dirty="0"/>
              <a:t> </a:t>
            </a:r>
            <a:r>
              <a:rPr lang="en-US" sz="1600" dirty="0"/>
              <a:t>– reduced the </a:t>
            </a:r>
            <a:r>
              <a:rPr lang="en-US" sz="1600" dirty="0" err="1"/>
              <a:t>Rsquare</a:t>
            </a:r>
            <a:r>
              <a:rPr lang="en-US" sz="1600" dirty="0"/>
              <a:t> score</a:t>
            </a:r>
          </a:p>
          <a:p>
            <a:pPr marL="285750" indent="-285750">
              <a:buFont typeface="Arial" panose="020B0604020202020204" pitchFamily="34" charset="0"/>
              <a:buChar char="•"/>
            </a:pPr>
            <a:r>
              <a:rPr lang="en-US" sz="1600" u="sng" dirty="0"/>
              <a:t>Square of all predictors </a:t>
            </a:r>
            <a:r>
              <a:rPr lang="en-US" sz="1600" dirty="0"/>
              <a:t>– increased the </a:t>
            </a:r>
            <a:r>
              <a:rPr lang="en-US" sz="1600" dirty="0" err="1"/>
              <a:t>Rsquare</a:t>
            </a:r>
            <a:r>
              <a:rPr lang="en-US" sz="1600" dirty="0"/>
              <a:t> score on train data but it overfitted the model and gave very poor performance on the test data.</a:t>
            </a:r>
          </a:p>
          <a:p>
            <a:pPr marL="285750" indent="-285750">
              <a:buFont typeface="Arial" panose="020B0604020202020204" pitchFamily="34" charset="0"/>
              <a:buChar char="•"/>
            </a:pPr>
            <a:r>
              <a:rPr lang="en-US" sz="1600" u="sng" dirty="0"/>
              <a:t>Square of </a:t>
            </a:r>
            <a:r>
              <a:rPr lang="en-US" sz="1600" u="sng" dirty="0" err="1"/>
              <a:t>sqft_living</a:t>
            </a:r>
            <a:r>
              <a:rPr lang="en-US" sz="1600" u="sng" dirty="0"/>
              <a:t> </a:t>
            </a:r>
            <a:r>
              <a:rPr lang="en-US" sz="1600" dirty="0"/>
              <a:t>– increased the </a:t>
            </a:r>
            <a:r>
              <a:rPr lang="en-US" sz="1600" dirty="0" err="1"/>
              <a:t>Rsquare</a:t>
            </a:r>
            <a:r>
              <a:rPr lang="en-US" sz="1600" dirty="0"/>
              <a:t> Score</a:t>
            </a:r>
          </a:p>
          <a:p>
            <a:pPr marL="285750" indent="-285750">
              <a:buFont typeface="Arial" panose="020B0604020202020204" pitchFamily="34" charset="0"/>
              <a:buChar char="•"/>
            </a:pPr>
            <a:r>
              <a:rPr lang="en-US" sz="1600" u="sng" dirty="0"/>
              <a:t>Sqrt of </a:t>
            </a:r>
            <a:r>
              <a:rPr lang="en-US" sz="1600" u="sng" dirty="0" err="1"/>
              <a:t>sqft_living</a:t>
            </a:r>
            <a:r>
              <a:rPr lang="en-US" sz="1600" u="sng" dirty="0"/>
              <a:t> </a:t>
            </a:r>
            <a:r>
              <a:rPr lang="en-US" sz="1600" dirty="0"/>
              <a:t>– reduced the </a:t>
            </a:r>
            <a:r>
              <a:rPr lang="en-US" sz="1600" dirty="0" err="1"/>
              <a:t>Rsquare</a:t>
            </a:r>
            <a:r>
              <a:rPr lang="en-US" sz="1600" dirty="0"/>
              <a:t> score</a:t>
            </a:r>
            <a:endParaRPr lang="en-IN" sz="1600" dirty="0"/>
          </a:p>
        </p:txBody>
      </p:sp>
      <p:sp>
        <p:nvSpPr>
          <p:cNvPr id="8" name="TextBox 7">
            <a:extLst>
              <a:ext uri="{FF2B5EF4-FFF2-40B4-BE49-F238E27FC236}">
                <a16:creationId xmlns:a16="http://schemas.microsoft.com/office/drawing/2014/main" id="{23EDD86E-0387-4178-8546-835294E0939D}"/>
              </a:ext>
            </a:extLst>
          </p:cNvPr>
          <p:cNvSpPr txBox="1"/>
          <p:nvPr/>
        </p:nvSpPr>
        <p:spPr>
          <a:xfrm>
            <a:off x="465990" y="4862189"/>
            <a:ext cx="1095814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IN" b="1" dirty="0"/>
              <a:t>Observation on model performance on feature transformation</a:t>
            </a:r>
            <a:endParaRPr lang="en-IN" dirty="0"/>
          </a:p>
        </p:txBody>
      </p:sp>
    </p:spTree>
    <p:extLst>
      <p:ext uri="{BB962C8B-B14F-4D97-AF65-F5344CB8AC3E}">
        <p14:creationId xmlns:p14="http://schemas.microsoft.com/office/powerpoint/2010/main" val="58005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3C9B7F-09A6-42B8-8576-AE9ACBF01522}"/>
              </a:ext>
            </a:extLst>
          </p:cNvPr>
          <p:cNvSpPr>
            <a:spLocks noGrp="1"/>
          </p:cNvSpPr>
          <p:nvPr>
            <p:ph type="title"/>
          </p:nvPr>
        </p:nvSpPr>
        <p:spPr>
          <a:xfrm>
            <a:off x="202647" y="70339"/>
            <a:ext cx="10058400" cy="1055077"/>
          </a:xfrm>
        </p:spPr>
        <p:txBody>
          <a:bodyPr>
            <a:normAutofit/>
          </a:bodyPr>
          <a:lstStyle/>
          <a:p>
            <a:r>
              <a:rPr lang="en-IN" sz="3600" dirty="0"/>
              <a:t>Decision Trees</a:t>
            </a:r>
          </a:p>
        </p:txBody>
      </p:sp>
      <p:pic>
        <p:nvPicPr>
          <p:cNvPr id="3" name="Picture 2">
            <a:extLst>
              <a:ext uri="{FF2B5EF4-FFF2-40B4-BE49-F238E27FC236}">
                <a16:creationId xmlns:a16="http://schemas.microsoft.com/office/drawing/2014/main" id="{DFC890DD-E869-4083-8EF7-B229D4A96295}"/>
              </a:ext>
            </a:extLst>
          </p:cNvPr>
          <p:cNvPicPr>
            <a:picLocks noChangeAspect="1"/>
          </p:cNvPicPr>
          <p:nvPr/>
        </p:nvPicPr>
        <p:blipFill>
          <a:blip r:embed="rId2"/>
          <a:stretch>
            <a:fillRect/>
          </a:stretch>
        </p:blipFill>
        <p:spPr>
          <a:xfrm>
            <a:off x="3974123" y="831787"/>
            <a:ext cx="7761043" cy="5717383"/>
          </a:xfrm>
          <a:prstGeom prst="rect">
            <a:avLst/>
          </a:prstGeom>
        </p:spPr>
      </p:pic>
      <p:sp>
        <p:nvSpPr>
          <p:cNvPr id="11" name="TextBox 10">
            <a:extLst>
              <a:ext uri="{FF2B5EF4-FFF2-40B4-BE49-F238E27FC236}">
                <a16:creationId xmlns:a16="http://schemas.microsoft.com/office/drawing/2014/main" id="{18867436-07AE-4889-8634-4FC980E9CFD6}"/>
              </a:ext>
            </a:extLst>
          </p:cNvPr>
          <p:cNvSpPr txBox="1"/>
          <p:nvPr/>
        </p:nvSpPr>
        <p:spPr>
          <a:xfrm>
            <a:off x="536332" y="1962079"/>
            <a:ext cx="3780692" cy="230832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Rockwell" panose="02060603020205020403"/>
              </a:rPr>
              <a:t>Performance score is lesser than Linear regression with the same feature set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Rockwell" panose="02060603020205020403"/>
                <a:ea typeface="+mn-ea"/>
                <a:cs typeface="+mn-cs"/>
              </a:rPr>
              <a:t>By </a:t>
            </a:r>
            <a:r>
              <a:rPr kumimoji="0" lang="en-US" sz="1600" b="0" i="0" u="none" strike="noStrike" kern="1200" cap="none" spc="0" normalizeH="0" baseline="0" noProof="0" dirty="0" err="1">
                <a:ln>
                  <a:noFill/>
                </a:ln>
                <a:solidFill>
                  <a:prstClr val="black"/>
                </a:solidFill>
                <a:effectLst/>
                <a:uLnTx/>
                <a:uFillTx/>
                <a:latin typeface="Rockwell" panose="02060603020205020403"/>
                <a:ea typeface="+mn-ea"/>
                <a:cs typeface="+mn-cs"/>
              </a:rPr>
              <a:t>hypertuning</a:t>
            </a:r>
            <a:r>
              <a:rPr kumimoji="0" lang="en-US" sz="1600" b="0" i="0" u="none" strike="noStrike" kern="1200" cap="none" spc="0" normalizeH="0" baseline="0" noProof="0" dirty="0">
                <a:ln>
                  <a:noFill/>
                </a:ln>
                <a:solidFill>
                  <a:prstClr val="black"/>
                </a:solidFill>
                <a:effectLst/>
                <a:uLnTx/>
                <a:uFillTx/>
                <a:latin typeface="Rockwell" panose="02060603020205020403"/>
                <a:ea typeface="+mn-ea"/>
                <a:cs typeface="+mn-cs"/>
              </a:rPr>
              <a:t> the parameter of max depth using Random Search</a:t>
            </a:r>
            <a:r>
              <a:rPr lang="en-US" sz="1600" dirty="0">
                <a:solidFill>
                  <a:prstClr val="black"/>
                </a:solidFill>
                <a:latin typeface="Rockwell" panose="02060603020205020403"/>
              </a:rPr>
              <a:t> the Score increases as we  and after 7 score started declining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Rockwell" panose="020606030202050204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Rockwell" panose="02060603020205020403"/>
              </a:rPr>
              <a:t>We picked the max-depth as 7</a:t>
            </a:r>
            <a:endParaRPr kumimoji="0" lang="en-IN" sz="16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TextBox 11">
            <a:extLst>
              <a:ext uri="{FF2B5EF4-FFF2-40B4-BE49-F238E27FC236}">
                <a16:creationId xmlns:a16="http://schemas.microsoft.com/office/drawing/2014/main" id="{70A581F1-B0AA-45D9-8965-91281B6FD86E}"/>
              </a:ext>
            </a:extLst>
          </p:cNvPr>
          <p:cNvSpPr txBox="1"/>
          <p:nvPr/>
        </p:nvSpPr>
        <p:spPr>
          <a:xfrm>
            <a:off x="536332" y="1557522"/>
            <a:ext cx="378069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Key Observation</a:t>
            </a:r>
            <a:endParaRPr kumimoji="0" lang="en-IN"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97238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EBC108F3-B3C1-4188-A904-2E92EF006118}"/>
              </a:ext>
            </a:extLst>
          </p:cNvPr>
          <p:cNvSpPr/>
          <p:nvPr/>
        </p:nvSpPr>
        <p:spPr>
          <a:xfrm>
            <a:off x="7025054" y="4026877"/>
            <a:ext cx="2690446" cy="1907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750BA3FC-4BE6-4840-B08F-70247C86E9E3}"/>
              </a:ext>
            </a:extLst>
          </p:cNvPr>
          <p:cNvSpPr/>
          <p:nvPr/>
        </p:nvSpPr>
        <p:spPr>
          <a:xfrm>
            <a:off x="2435469" y="870108"/>
            <a:ext cx="2760785" cy="31303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423C9B7F-09A6-42B8-8576-AE9ACBF01522}"/>
              </a:ext>
            </a:extLst>
          </p:cNvPr>
          <p:cNvSpPr>
            <a:spLocks noGrp="1"/>
          </p:cNvSpPr>
          <p:nvPr>
            <p:ph type="title"/>
          </p:nvPr>
        </p:nvSpPr>
        <p:spPr>
          <a:xfrm>
            <a:off x="202647" y="70339"/>
            <a:ext cx="10058400" cy="1055077"/>
          </a:xfrm>
        </p:spPr>
        <p:txBody>
          <a:bodyPr>
            <a:normAutofit/>
          </a:bodyPr>
          <a:lstStyle/>
          <a:p>
            <a:r>
              <a:rPr lang="en-IN" sz="3600" dirty="0"/>
              <a:t>Final Model Testing with</a:t>
            </a:r>
          </a:p>
        </p:txBody>
      </p:sp>
      <p:pic>
        <p:nvPicPr>
          <p:cNvPr id="2" name="Picture 1">
            <a:extLst>
              <a:ext uri="{FF2B5EF4-FFF2-40B4-BE49-F238E27FC236}">
                <a16:creationId xmlns:a16="http://schemas.microsoft.com/office/drawing/2014/main" id="{AE36202D-C664-4651-A95A-2770FF417A29}"/>
              </a:ext>
            </a:extLst>
          </p:cNvPr>
          <p:cNvPicPr>
            <a:picLocks noChangeAspect="1"/>
          </p:cNvPicPr>
          <p:nvPr/>
        </p:nvPicPr>
        <p:blipFill>
          <a:blip r:embed="rId2"/>
          <a:stretch>
            <a:fillRect/>
          </a:stretch>
        </p:blipFill>
        <p:spPr>
          <a:xfrm>
            <a:off x="202647" y="1243240"/>
            <a:ext cx="2143125" cy="2143125"/>
          </a:xfrm>
          <a:prstGeom prst="rect">
            <a:avLst/>
          </a:prstGeom>
        </p:spPr>
      </p:pic>
      <p:sp>
        <p:nvSpPr>
          <p:cNvPr id="9" name="TextBox 8">
            <a:extLst>
              <a:ext uri="{FF2B5EF4-FFF2-40B4-BE49-F238E27FC236}">
                <a16:creationId xmlns:a16="http://schemas.microsoft.com/office/drawing/2014/main" id="{454D11AF-35E7-4AF8-BD61-D20CA11EDA78}"/>
              </a:ext>
            </a:extLst>
          </p:cNvPr>
          <p:cNvSpPr txBox="1"/>
          <p:nvPr/>
        </p:nvSpPr>
        <p:spPr>
          <a:xfrm>
            <a:off x="2624291" y="1027907"/>
            <a:ext cx="2383140" cy="2923364"/>
          </a:xfrm>
          <a:prstGeom prst="rect">
            <a:avLst/>
          </a:prstGeom>
          <a:noFill/>
        </p:spPr>
        <p:txBody>
          <a:bodyPr wrap="square">
            <a:spAutoFit/>
          </a:bodyPr>
          <a:lstStyle/>
          <a:p>
            <a:pPr marL="285750" indent="-285750" fontAlgn="b">
              <a:lnSpc>
                <a:spcPct val="150000"/>
              </a:lnSpc>
              <a:buFont typeface="Wingdings" panose="05000000000000000000" pitchFamily="2" charset="2"/>
              <a:buChar char="Ø"/>
            </a:pPr>
            <a:r>
              <a:rPr lang="en-US" sz="1800" b="0" i="0" u="none" strike="noStrike" dirty="0" err="1">
                <a:solidFill>
                  <a:srgbClr val="000000"/>
                </a:solidFill>
                <a:effectLst/>
                <a:latin typeface="Arial" panose="020B0604020202020204" pitchFamily="34" charset="0"/>
              </a:rPr>
              <a:t>sqft_living</a:t>
            </a:r>
            <a:endParaRPr lang="en-US" dirty="0">
              <a:solidFill>
                <a:srgbClr val="000000"/>
              </a:solidFill>
              <a:latin typeface="Arial" panose="020B0604020202020204" pitchFamily="34" charset="0"/>
            </a:endParaRPr>
          </a:p>
          <a:p>
            <a:pPr marL="285750" indent="-285750" fontAlgn="b">
              <a:lnSpc>
                <a:spcPct val="150000"/>
              </a:lnSpc>
              <a:buFont typeface="Wingdings" panose="05000000000000000000" pitchFamily="2" charset="2"/>
              <a:buChar char="Ø"/>
            </a:pPr>
            <a:r>
              <a:rPr lang="en-US" sz="1800" b="0" i="0" u="none" strike="noStrike" dirty="0">
                <a:solidFill>
                  <a:srgbClr val="000000"/>
                </a:solidFill>
                <a:effectLst/>
                <a:latin typeface="Arial" panose="020B0604020202020204" pitchFamily="34" charset="0"/>
              </a:rPr>
              <a:t>Waterfront</a:t>
            </a:r>
          </a:p>
          <a:p>
            <a:pPr marL="285750" indent="-285750" fontAlgn="b">
              <a:lnSpc>
                <a:spcPct val="150000"/>
              </a:lnSpc>
              <a:buFont typeface="Wingdings" panose="05000000000000000000" pitchFamily="2" charset="2"/>
              <a:buChar char="Ø"/>
            </a:pPr>
            <a:r>
              <a:rPr lang="en-US" sz="1800" b="0" i="0" u="none" strike="noStrike" dirty="0">
                <a:solidFill>
                  <a:srgbClr val="000000"/>
                </a:solidFill>
                <a:effectLst/>
                <a:latin typeface="Arial" panose="020B0604020202020204" pitchFamily="34" charset="0"/>
              </a:rPr>
              <a:t>view, grade</a:t>
            </a:r>
          </a:p>
          <a:p>
            <a:pPr marL="285750" indent="-285750" fontAlgn="b">
              <a:lnSpc>
                <a:spcPct val="150000"/>
              </a:lnSpc>
              <a:buFont typeface="Wingdings" panose="05000000000000000000" pitchFamily="2" charset="2"/>
              <a:buChar char="Ø"/>
            </a:pPr>
            <a:r>
              <a:rPr lang="en-US" sz="1800" b="0" i="0" u="none" strike="noStrike" dirty="0" err="1">
                <a:solidFill>
                  <a:srgbClr val="000000"/>
                </a:solidFill>
                <a:effectLst/>
                <a:latin typeface="Arial" panose="020B0604020202020204" pitchFamily="34" charset="0"/>
              </a:rPr>
              <a:t>basement_present</a:t>
            </a:r>
            <a:endParaRPr lang="en-US" dirty="0">
              <a:solidFill>
                <a:srgbClr val="000000"/>
              </a:solidFill>
              <a:latin typeface="Arial" panose="020B0604020202020204" pitchFamily="34" charset="0"/>
            </a:endParaRPr>
          </a:p>
          <a:p>
            <a:pPr marL="285750" indent="-285750" fontAlgn="b">
              <a:lnSpc>
                <a:spcPct val="150000"/>
              </a:lnSpc>
              <a:buFont typeface="Wingdings" panose="05000000000000000000" pitchFamily="2" charset="2"/>
              <a:buChar char="Ø"/>
            </a:pPr>
            <a:r>
              <a:rPr lang="en-US" sz="1800" b="0" i="0" u="none" strike="noStrike" dirty="0">
                <a:solidFill>
                  <a:srgbClr val="000000"/>
                </a:solidFill>
                <a:effectLst/>
                <a:latin typeface="Arial" panose="020B0604020202020204" pitchFamily="34" charset="0"/>
              </a:rPr>
              <a:t> renovated</a:t>
            </a:r>
          </a:p>
          <a:p>
            <a:pPr marL="285750" indent="-285750" fontAlgn="b">
              <a:lnSpc>
                <a:spcPct val="150000"/>
              </a:lnSpc>
              <a:buFont typeface="Wingdings" panose="05000000000000000000" pitchFamily="2" charset="2"/>
              <a:buChar char="Ø"/>
            </a:pPr>
            <a:r>
              <a:rPr lang="en-US" sz="1800" b="0" i="0" u="none" strike="noStrike" dirty="0">
                <a:solidFill>
                  <a:srgbClr val="000000"/>
                </a:solidFill>
                <a:effectLst/>
                <a:latin typeface="Arial" panose="020B0604020202020204" pitchFamily="34" charset="0"/>
              </a:rPr>
              <a:t> one hot encoded </a:t>
            </a:r>
            <a:r>
              <a:rPr lang="en-US" sz="1800" b="0" i="0" u="none" strike="noStrike" dirty="0" err="1">
                <a:solidFill>
                  <a:srgbClr val="000000"/>
                </a:solidFill>
                <a:effectLst/>
                <a:latin typeface="Arial" panose="020B0604020202020204" pitchFamily="34" charset="0"/>
              </a:rPr>
              <a:t>zipcode</a:t>
            </a:r>
            <a:r>
              <a:rPr lang="en-US" sz="1800" b="0" i="0" u="none" strike="noStrike" dirty="0">
                <a:solidFill>
                  <a:srgbClr val="000000"/>
                </a:solidFill>
                <a:effectLst/>
                <a:latin typeface="Arial" panose="020B0604020202020204" pitchFamily="34" charset="0"/>
              </a:rPr>
              <a:t> </a:t>
            </a:r>
          </a:p>
        </p:txBody>
      </p:sp>
      <p:sp>
        <p:nvSpPr>
          <p:cNvPr id="4" name="Rectangle 1">
            <a:extLst>
              <a:ext uri="{FF2B5EF4-FFF2-40B4-BE49-F238E27FC236}">
                <a16:creationId xmlns:a16="http://schemas.microsoft.com/office/drawing/2014/main" id="{E9A6A7C5-1BD3-4A5E-B4A2-648C3EE7AB09}"/>
              </a:ext>
            </a:extLst>
          </p:cNvPr>
          <p:cNvSpPr>
            <a:spLocks noChangeArrowheads="1"/>
          </p:cNvSpPr>
          <p:nvPr/>
        </p:nvSpPr>
        <p:spPr bwMode="auto">
          <a:xfrm>
            <a:off x="7263293" y="4354121"/>
            <a:ext cx="2118099" cy="1384995"/>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rPr>
              <a:t>R2_Score: 0.8188</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Arial" panose="020B0604020202020204" pitchFamily="34" charset="0"/>
              <a:cs typeface="Arial" panose="020B0604020202020204" pitchFamily="34" charset="0"/>
            </a:endParaRPr>
          </a:p>
          <a:p>
            <a:pPr defTabSz="914400" eaLnBrk="0" fontAlgn="base" hangingPunct="0">
              <a:spcBef>
                <a:spcPct val="0"/>
              </a:spcBef>
              <a:spcAft>
                <a:spcPct val="0"/>
              </a:spcAft>
            </a:pPr>
            <a:r>
              <a:rPr kumimoji="0" lang="en-US"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rPr>
              <a:t>RMSE:  152556.48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Arial" panose="020B0604020202020204" pitchFamily="34" charset="0"/>
              <a:cs typeface="Arial" panose="020B0604020202020204" pitchFamily="34" charset="0"/>
            </a:endParaRPr>
          </a:p>
        </p:txBody>
      </p:sp>
      <p:sp>
        <p:nvSpPr>
          <p:cNvPr id="11" name="Arrow: Bent-Up 10">
            <a:extLst>
              <a:ext uri="{FF2B5EF4-FFF2-40B4-BE49-F238E27FC236}">
                <a16:creationId xmlns:a16="http://schemas.microsoft.com/office/drawing/2014/main" id="{9C6152B2-BBC8-4E10-8DB6-2D3F05C28B2E}"/>
              </a:ext>
            </a:extLst>
          </p:cNvPr>
          <p:cNvSpPr/>
          <p:nvPr/>
        </p:nvSpPr>
        <p:spPr>
          <a:xfrm rot="10800000" flipH="1">
            <a:off x="5336932" y="1828795"/>
            <a:ext cx="3385038" cy="2002389"/>
          </a:xfrm>
          <a:prstGeom prst="bentUpArrow">
            <a:avLst/>
          </a:prstGeom>
          <a:solidFill>
            <a:srgbClr val="0066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2" name="Picture 4" descr="Performance Icons - Download Free Vector Icons | Noun Project">
            <a:extLst>
              <a:ext uri="{FF2B5EF4-FFF2-40B4-BE49-F238E27FC236}">
                <a16:creationId xmlns:a16="http://schemas.microsoft.com/office/drawing/2014/main" id="{61A43098-2EEB-4FD1-A549-40DDB4983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0815" y="395127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003FE50-9E85-41FD-95E0-999514DFC918}"/>
              </a:ext>
            </a:extLst>
          </p:cNvPr>
          <p:cNvSpPr txBox="1"/>
          <p:nvPr/>
        </p:nvSpPr>
        <p:spPr>
          <a:xfrm>
            <a:off x="202647" y="6154617"/>
            <a:ext cx="12414738" cy="738664"/>
          </a:xfrm>
          <a:prstGeom prst="rect">
            <a:avLst/>
          </a:prstGeom>
          <a:noFill/>
        </p:spPr>
        <p:txBody>
          <a:bodyPr wrap="square">
            <a:spAutoFit/>
          </a:bodyPr>
          <a:lstStyle/>
          <a:p>
            <a:r>
              <a:rPr lang="en-IN" sz="1400" dirty="0">
                <a:solidFill>
                  <a:schemeClr val="tx2">
                    <a:lumMod val="60000"/>
                    <a:lumOff val="40000"/>
                  </a:schemeClr>
                </a:solidFill>
                <a:hlinkClick r:id="rId4">
                  <a:extLst>
                    <a:ext uri="{A12FA001-AC4F-418D-AE19-62706E023703}">
                      <ahyp:hlinkClr xmlns:ahyp="http://schemas.microsoft.com/office/drawing/2018/hyperlinkcolor" val="tx"/>
                    </a:ext>
                  </a:extLst>
                </a:hlinkClick>
              </a:rPr>
              <a:t>https://github.com/Supriya92-github/KING_COUNTY-HOUSE-PRICE-PREDICTION/settings/notifications</a:t>
            </a:r>
            <a:endParaRPr lang="en-IN" sz="1400" dirty="0">
              <a:solidFill>
                <a:schemeClr val="tx2">
                  <a:lumMod val="60000"/>
                  <a:lumOff val="40000"/>
                </a:schemeClr>
              </a:solidFill>
            </a:endParaRPr>
          </a:p>
          <a:p>
            <a:r>
              <a:rPr lang="en-IN" sz="1400" dirty="0">
                <a:solidFill>
                  <a:schemeClr val="tx2">
                    <a:lumMod val="60000"/>
                    <a:lumOff val="40000"/>
                  </a:schemeClr>
                </a:solidFill>
                <a:hlinkClick r:id="rId5">
                  <a:extLst>
                    <a:ext uri="{A12FA001-AC4F-418D-AE19-62706E023703}">
                      <ahyp:hlinkClr xmlns:ahyp="http://schemas.microsoft.com/office/drawing/2018/hyperlinkcolor" val="tx"/>
                    </a:ext>
                  </a:extLst>
                </a:hlinkClick>
              </a:rPr>
              <a:t>https://github.com/Aishwarya206/KC-House-sales-Prediction</a:t>
            </a:r>
            <a:endParaRPr lang="en-IN" sz="1400" dirty="0">
              <a:solidFill>
                <a:schemeClr val="tx2">
                  <a:lumMod val="60000"/>
                  <a:lumOff val="40000"/>
                </a:schemeClr>
              </a:solidFill>
            </a:endParaRPr>
          </a:p>
          <a:p>
            <a:endParaRPr lang="en-IN" sz="1400" dirty="0">
              <a:solidFill>
                <a:schemeClr val="tx2">
                  <a:lumMod val="60000"/>
                  <a:lumOff val="40000"/>
                </a:schemeClr>
              </a:solidFill>
            </a:endParaRPr>
          </a:p>
        </p:txBody>
      </p:sp>
    </p:spTree>
    <p:extLst>
      <p:ext uri="{BB962C8B-B14F-4D97-AF65-F5344CB8AC3E}">
        <p14:creationId xmlns:p14="http://schemas.microsoft.com/office/powerpoint/2010/main" val="1271611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hlinkClick r:id="rId2"/>
            <a:extLst>
              <a:ext uri="{FF2B5EF4-FFF2-40B4-BE49-F238E27FC236}">
                <a16:creationId xmlns:a16="http://schemas.microsoft.com/office/drawing/2014/main" id="{F3F95762-5234-408C-A989-7D9D7F039066}"/>
              </a:ext>
            </a:extLst>
          </p:cNvPr>
          <p:cNvSpPr/>
          <p:nvPr/>
        </p:nvSpPr>
        <p:spPr>
          <a:xfrm>
            <a:off x="2576146" y="2409092"/>
            <a:ext cx="6097464" cy="1494693"/>
          </a:xfrm>
          <a:prstGeom prst="roundRect">
            <a:avLst/>
          </a:prstGeom>
          <a:ln>
            <a:noFill/>
          </a:ln>
          <a:effectLst>
            <a:glow rad="101600">
              <a:schemeClr val="accent1">
                <a:satMod val="175000"/>
                <a:alpha val="4000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EF3481F-77A3-4734-9B68-E7BA132AC6AA}"/>
              </a:ext>
            </a:extLst>
          </p:cNvPr>
          <p:cNvSpPr/>
          <p:nvPr/>
        </p:nvSpPr>
        <p:spPr>
          <a:xfrm>
            <a:off x="3342287" y="646166"/>
            <a:ext cx="4329262"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
        <p:nvSpPr>
          <p:cNvPr id="6" name="TextBox 5">
            <a:extLst>
              <a:ext uri="{FF2B5EF4-FFF2-40B4-BE49-F238E27FC236}">
                <a16:creationId xmlns:a16="http://schemas.microsoft.com/office/drawing/2014/main" id="{5ABBE6B6-5C7F-43F5-A30B-CEE0A8F9FD28}"/>
              </a:ext>
            </a:extLst>
          </p:cNvPr>
          <p:cNvSpPr txBox="1"/>
          <p:nvPr/>
        </p:nvSpPr>
        <p:spPr>
          <a:xfrm>
            <a:off x="2741003" y="6137003"/>
            <a:ext cx="6097464" cy="369332"/>
          </a:xfrm>
          <a:prstGeom prst="rect">
            <a:avLst/>
          </a:prstGeom>
          <a:noFill/>
        </p:spPr>
        <p:txBody>
          <a:bodyPr wrap="square">
            <a:spAutoFit/>
          </a:bodyPr>
          <a:lstStyle/>
          <a:p>
            <a:r>
              <a:rPr lang="en-IN" dirty="0"/>
              <a:t>https://www.powtoon.com/c/foQlBKsGJGt/1/m</a:t>
            </a:r>
          </a:p>
        </p:txBody>
      </p:sp>
      <p:sp>
        <p:nvSpPr>
          <p:cNvPr id="7" name="Rectangle 6">
            <a:extLst>
              <a:ext uri="{FF2B5EF4-FFF2-40B4-BE49-F238E27FC236}">
                <a16:creationId xmlns:a16="http://schemas.microsoft.com/office/drawing/2014/main" id="{AD25F1AF-114A-4FBB-BB1B-372CDD034A67}"/>
              </a:ext>
            </a:extLst>
          </p:cNvPr>
          <p:cNvSpPr/>
          <p:nvPr/>
        </p:nvSpPr>
        <p:spPr>
          <a:xfrm>
            <a:off x="2935351" y="2734270"/>
            <a:ext cx="5582747"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Enjoy the Video </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189807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3F0A-9A4A-4EBF-ACBE-0535244903F4}"/>
              </a:ext>
            </a:extLst>
          </p:cNvPr>
          <p:cNvSpPr>
            <a:spLocks noGrp="1"/>
          </p:cNvSpPr>
          <p:nvPr>
            <p:ph type="title"/>
          </p:nvPr>
        </p:nvSpPr>
        <p:spPr>
          <a:xfrm>
            <a:off x="1069848" y="484632"/>
            <a:ext cx="10058400" cy="768435"/>
          </a:xfrm>
        </p:spPr>
        <p:txBody>
          <a:bodyPr>
            <a:normAutofit/>
          </a:bodyPr>
          <a:lstStyle/>
          <a:p>
            <a:r>
              <a:rPr lang="en-US" sz="3600" dirty="0"/>
              <a:t>Objectives</a:t>
            </a:r>
            <a:endParaRPr lang="en-IN" sz="3600" dirty="0"/>
          </a:p>
        </p:txBody>
      </p:sp>
      <p:graphicFrame>
        <p:nvGraphicFramePr>
          <p:cNvPr id="6" name="Content Placeholder 5">
            <a:extLst>
              <a:ext uri="{FF2B5EF4-FFF2-40B4-BE49-F238E27FC236}">
                <a16:creationId xmlns:a16="http://schemas.microsoft.com/office/drawing/2014/main" id="{F567F469-2269-4F5A-8682-6D9426139667}"/>
              </a:ext>
            </a:extLst>
          </p:cNvPr>
          <p:cNvGraphicFramePr>
            <a:graphicFrameLocks noGrp="1"/>
          </p:cNvGraphicFramePr>
          <p:nvPr>
            <p:ph idx="1"/>
            <p:extLst>
              <p:ext uri="{D42A27DB-BD31-4B8C-83A1-F6EECF244321}">
                <p14:modId xmlns:p14="http://schemas.microsoft.com/office/powerpoint/2010/main" val="4009774480"/>
              </p:ext>
            </p:extLst>
          </p:nvPr>
        </p:nvGraphicFramePr>
        <p:xfrm>
          <a:off x="646641" y="1403349"/>
          <a:ext cx="10748189" cy="5129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7796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3F0A-9A4A-4EBF-ACBE-0535244903F4}"/>
              </a:ext>
            </a:extLst>
          </p:cNvPr>
          <p:cNvSpPr>
            <a:spLocks noGrp="1"/>
          </p:cNvSpPr>
          <p:nvPr>
            <p:ph type="title"/>
          </p:nvPr>
        </p:nvSpPr>
        <p:spPr>
          <a:xfrm>
            <a:off x="1069848" y="437007"/>
            <a:ext cx="10058400" cy="768435"/>
          </a:xfrm>
        </p:spPr>
        <p:txBody>
          <a:bodyPr>
            <a:normAutofit/>
          </a:bodyPr>
          <a:lstStyle/>
          <a:p>
            <a:r>
              <a:rPr lang="en-US" sz="3600" dirty="0"/>
              <a:t>Overview of </a:t>
            </a:r>
            <a:r>
              <a:rPr lang="en-US" sz="3600" dirty="0" err="1"/>
              <a:t>DAta</a:t>
            </a:r>
            <a:endParaRPr lang="en-IN" sz="3600" dirty="0"/>
          </a:p>
        </p:txBody>
      </p:sp>
      <p:graphicFrame>
        <p:nvGraphicFramePr>
          <p:cNvPr id="15" name="Table 15">
            <a:extLst>
              <a:ext uri="{FF2B5EF4-FFF2-40B4-BE49-F238E27FC236}">
                <a16:creationId xmlns:a16="http://schemas.microsoft.com/office/drawing/2014/main" id="{B6191A06-204A-481D-A60C-9CA594115B3D}"/>
              </a:ext>
            </a:extLst>
          </p:cNvPr>
          <p:cNvGraphicFramePr>
            <a:graphicFrameLocks noGrp="1"/>
          </p:cNvGraphicFramePr>
          <p:nvPr>
            <p:ph idx="1"/>
            <p:extLst>
              <p:ext uri="{D42A27DB-BD31-4B8C-83A1-F6EECF244321}">
                <p14:modId xmlns:p14="http://schemas.microsoft.com/office/powerpoint/2010/main" val="2959864519"/>
              </p:ext>
            </p:extLst>
          </p:nvPr>
        </p:nvGraphicFramePr>
        <p:xfrm>
          <a:off x="257174" y="1362075"/>
          <a:ext cx="5934076" cy="5295897"/>
        </p:xfrm>
        <a:graphic>
          <a:graphicData uri="http://schemas.openxmlformats.org/drawingml/2006/table">
            <a:tbl>
              <a:tblPr firstRow="1" bandRow="1">
                <a:tableStyleId>{5C22544A-7EE6-4342-B048-85BDC9FD1C3A}</a:tableStyleId>
              </a:tblPr>
              <a:tblGrid>
                <a:gridCol w="2967038">
                  <a:extLst>
                    <a:ext uri="{9D8B030D-6E8A-4147-A177-3AD203B41FA5}">
                      <a16:colId xmlns:a16="http://schemas.microsoft.com/office/drawing/2014/main" val="1786033811"/>
                    </a:ext>
                  </a:extLst>
                </a:gridCol>
                <a:gridCol w="2967038">
                  <a:extLst>
                    <a:ext uri="{9D8B030D-6E8A-4147-A177-3AD203B41FA5}">
                      <a16:colId xmlns:a16="http://schemas.microsoft.com/office/drawing/2014/main" val="427088835"/>
                    </a:ext>
                  </a:extLst>
                </a:gridCol>
              </a:tblGrid>
              <a:tr h="374132">
                <a:tc>
                  <a:txBody>
                    <a:bodyPr/>
                    <a:lstStyle/>
                    <a:p>
                      <a:r>
                        <a:rPr lang="en-IN" sz="1400" dirty="0"/>
                        <a:t>Variables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Meaning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876329"/>
                  </a:ext>
                </a:extLst>
              </a:tr>
              <a:tr h="414371">
                <a:tc>
                  <a:txBody>
                    <a:bodyPr/>
                    <a:lstStyle/>
                    <a:p>
                      <a:r>
                        <a:rPr lang="en-IN" sz="1400"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Unique identifier for the house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460723"/>
                  </a:ext>
                </a:extLst>
              </a:tr>
              <a:tr h="414371">
                <a:tc>
                  <a:txBody>
                    <a:bodyPr/>
                    <a:lstStyle/>
                    <a:p>
                      <a:r>
                        <a:rPr lang="en-IN" sz="1400" dirty="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Date house was sold 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9739258"/>
                  </a:ext>
                </a:extLst>
              </a:tr>
              <a:tr h="414371">
                <a:tc>
                  <a:txBody>
                    <a:bodyPr/>
                    <a:lstStyle/>
                    <a:p>
                      <a:r>
                        <a:rPr lang="en-IN" sz="1400" dirty="0"/>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The sale price of the house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2265305"/>
                  </a:ext>
                </a:extLst>
              </a:tr>
              <a:tr h="414371">
                <a:tc>
                  <a:txBody>
                    <a:bodyPr/>
                    <a:lstStyle/>
                    <a:p>
                      <a:r>
                        <a:rPr lang="en-IN" sz="1400" dirty="0"/>
                        <a:t>bedrooms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Number of bedrooms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2629829"/>
                  </a:ext>
                </a:extLst>
              </a:tr>
              <a:tr h="414371">
                <a:tc>
                  <a:txBody>
                    <a:bodyPr/>
                    <a:lstStyle/>
                    <a:p>
                      <a:r>
                        <a:rPr lang="en-IN" sz="1400" dirty="0"/>
                        <a:t>bathrooms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Number of bathrooms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6823395"/>
                  </a:ext>
                </a:extLst>
              </a:tr>
              <a:tr h="414371">
                <a:tc>
                  <a:txBody>
                    <a:bodyPr/>
                    <a:lstStyle/>
                    <a:p>
                      <a:r>
                        <a:rPr lang="en-IN" sz="1400" dirty="0" err="1"/>
                        <a:t>sqft_living</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Square feet area of living room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632510"/>
                  </a:ext>
                </a:extLst>
              </a:tr>
              <a:tr h="414371">
                <a:tc>
                  <a:txBody>
                    <a:bodyPr/>
                    <a:lstStyle/>
                    <a:p>
                      <a:r>
                        <a:rPr lang="en-IN" sz="1400" dirty="0" err="1"/>
                        <a:t>sqft_lot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Square feet area of the 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6033375"/>
                  </a:ext>
                </a:extLst>
              </a:tr>
              <a:tr h="414371">
                <a:tc>
                  <a:txBody>
                    <a:bodyPr/>
                    <a:lstStyle/>
                    <a:p>
                      <a:r>
                        <a:rPr lang="en-IN" sz="1400" dirty="0"/>
                        <a:t>floors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Number of floors in house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6979633"/>
                  </a:ext>
                </a:extLst>
              </a:tr>
              <a:tr h="535599">
                <a:tc>
                  <a:txBody>
                    <a:bodyPr/>
                    <a:lstStyle/>
                    <a:p>
                      <a:r>
                        <a:rPr lang="en-IN" sz="1400" dirty="0"/>
                        <a:t>waterfront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House with waterfront view or not (0 or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4575"/>
                  </a:ext>
                </a:extLst>
              </a:tr>
              <a:tr h="535599">
                <a:tc>
                  <a:txBody>
                    <a:bodyPr/>
                    <a:lstStyle/>
                    <a:p>
                      <a:r>
                        <a:rPr lang="en-IN" sz="1400" dirty="0"/>
                        <a:t>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Whether the house has been viewed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6129133"/>
                  </a:ext>
                </a:extLst>
              </a:tr>
              <a:tr h="535599">
                <a:tc>
                  <a:txBody>
                    <a:bodyPr/>
                    <a:lstStyle/>
                    <a:p>
                      <a:r>
                        <a:rPr lang="en-IN" sz="1400" dirty="0"/>
                        <a:t>condition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How good is the condition of house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3347793"/>
                  </a:ext>
                </a:extLst>
              </a:tr>
            </a:tbl>
          </a:graphicData>
        </a:graphic>
      </p:graphicFrame>
      <p:graphicFrame>
        <p:nvGraphicFramePr>
          <p:cNvPr id="16" name="Table 16">
            <a:extLst>
              <a:ext uri="{FF2B5EF4-FFF2-40B4-BE49-F238E27FC236}">
                <a16:creationId xmlns:a16="http://schemas.microsoft.com/office/drawing/2014/main" id="{C68DA762-F5AE-4415-A069-5A4F62DD5096}"/>
              </a:ext>
            </a:extLst>
          </p:cNvPr>
          <p:cNvGraphicFramePr>
            <a:graphicFrameLocks noGrp="1"/>
          </p:cNvGraphicFramePr>
          <p:nvPr>
            <p:extLst>
              <p:ext uri="{D42A27DB-BD31-4B8C-83A1-F6EECF244321}">
                <p14:modId xmlns:p14="http://schemas.microsoft.com/office/powerpoint/2010/main" val="1851349799"/>
              </p:ext>
            </p:extLst>
          </p:nvPr>
        </p:nvGraphicFramePr>
        <p:xfrm>
          <a:off x="6419850" y="1800225"/>
          <a:ext cx="5648326" cy="3870277"/>
        </p:xfrm>
        <a:graphic>
          <a:graphicData uri="http://schemas.openxmlformats.org/drawingml/2006/table">
            <a:tbl>
              <a:tblPr firstRow="1" bandRow="1">
                <a:tableStyleId>{5C22544A-7EE6-4342-B048-85BDC9FD1C3A}</a:tableStyleId>
              </a:tblPr>
              <a:tblGrid>
                <a:gridCol w="2824163">
                  <a:extLst>
                    <a:ext uri="{9D8B030D-6E8A-4147-A177-3AD203B41FA5}">
                      <a16:colId xmlns:a16="http://schemas.microsoft.com/office/drawing/2014/main" val="3315831034"/>
                    </a:ext>
                  </a:extLst>
                </a:gridCol>
                <a:gridCol w="2824163">
                  <a:extLst>
                    <a:ext uri="{9D8B030D-6E8A-4147-A177-3AD203B41FA5}">
                      <a16:colId xmlns:a16="http://schemas.microsoft.com/office/drawing/2014/main" val="1463338494"/>
                    </a:ext>
                  </a:extLst>
                </a:gridCol>
              </a:tblGrid>
              <a:tr h="172187">
                <a:tc>
                  <a:txBody>
                    <a:bodyPr/>
                    <a:lstStyle/>
                    <a:p>
                      <a:r>
                        <a:rPr lang="en-IN" sz="1400" dirty="0"/>
                        <a:t>Variables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Meaning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4613764"/>
                  </a:ext>
                </a:extLst>
              </a:tr>
              <a:tr h="435331">
                <a:tc>
                  <a:txBody>
                    <a:bodyPr/>
                    <a:lstStyle/>
                    <a:p>
                      <a:r>
                        <a:rPr lang="en-IN" sz="1400" dirty="0"/>
                        <a:t>grade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Grade given to the house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8823544"/>
                  </a:ext>
                </a:extLst>
              </a:tr>
              <a:tr h="435331">
                <a:tc>
                  <a:txBody>
                    <a:bodyPr/>
                    <a:lstStyle/>
                    <a:p>
                      <a:r>
                        <a:rPr lang="en-IN" sz="1400" dirty="0" err="1"/>
                        <a:t>sqft_above</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Square feet area apart from the basement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2774715"/>
                  </a:ext>
                </a:extLst>
              </a:tr>
              <a:tr h="435331">
                <a:tc>
                  <a:txBody>
                    <a:bodyPr/>
                    <a:lstStyle/>
                    <a:p>
                      <a:r>
                        <a:rPr lang="en-IN" sz="1400" dirty="0" err="1"/>
                        <a:t>sqft_basement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Square feet area of the </a:t>
                      </a:r>
                      <a:r>
                        <a:rPr lang="en-IN" sz="1400" dirty="0" err="1"/>
                        <a:t>basefeet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3859778"/>
                  </a:ext>
                </a:extLst>
              </a:tr>
              <a:tr h="435331">
                <a:tc>
                  <a:txBody>
                    <a:bodyPr/>
                    <a:lstStyle/>
                    <a:p>
                      <a:r>
                        <a:rPr lang="en-IN" sz="1400" dirty="0" err="1"/>
                        <a:t>yr_built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Year the house was built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4222245"/>
                  </a:ext>
                </a:extLst>
              </a:tr>
              <a:tr h="435331">
                <a:tc>
                  <a:txBody>
                    <a:bodyPr/>
                    <a:lstStyle/>
                    <a:p>
                      <a:r>
                        <a:rPr lang="en-IN" sz="1400" dirty="0" err="1"/>
                        <a:t>yr_renovated</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Year the house was renovated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1713085"/>
                  </a:ext>
                </a:extLst>
              </a:tr>
              <a:tr h="435331">
                <a:tc>
                  <a:txBody>
                    <a:bodyPr/>
                    <a:lstStyle/>
                    <a:p>
                      <a:r>
                        <a:rPr lang="en-IN" sz="1400" dirty="0" err="1"/>
                        <a:t>zipcode</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err="1"/>
                        <a:t>Zipcodes</a:t>
                      </a:r>
                      <a:r>
                        <a:rPr lang="en-IN" sz="1400" dirty="0"/>
                        <a:t> of the house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488876"/>
                  </a:ext>
                </a:extLst>
              </a:tr>
              <a:tr h="435331">
                <a:tc>
                  <a:txBody>
                    <a:bodyPr/>
                    <a:lstStyle/>
                    <a:p>
                      <a:r>
                        <a:rPr lang="en-IN" sz="1400" dirty="0" err="1"/>
                        <a:t>lat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Latitude details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01077"/>
                  </a:ext>
                </a:extLst>
              </a:tr>
              <a:tr h="435331">
                <a:tc>
                  <a:txBody>
                    <a:bodyPr/>
                    <a:lstStyle/>
                    <a:p>
                      <a:r>
                        <a:rPr lang="en-IN" sz="1400" dirty="0"/>
                        <a:t>long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Longitude 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238880"/>
                  </a:ext>
                </a:extLst>
              </a:tr>
            </a:tbl>
          </a:graphicData>
        </a:graphic>
      </p:graphicFrame>
    </p:spTree>
    <p:extLst>
      <p:ext uri="{BB962C8B-B14F-4D97-AF65-F5344CB8AC3E}">
        <p14:creationId xmlns:p14="http://schemas.microsoft.com/office/powerpoint/2010/main" val="143526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3F0A-9A4A-4EBF-ACBE-0535244903F4}"/>
              </a:ext>
            </a:extLst>
          </p:cNvPr>
          <p:cNvSpPr>
            <a:spLocks noGrp="1"/>
          </p:cNvSpPr>
          <p:nvPr>
            <p:ph type="title"/>
          </p:nvPr>
        </p:nvSpPr>
        <p:spPr>
          <a:xfrm>
            <a:off x="1069848" y="484632"/>
            <a:ext cx="10058400" cy="768435"/>
          </a:xfrm>
        </p:spPr>
        <p:txBody>
          <a:bodyPr>
            <a:normAutofit/>
          </a:bodyPr>
          <a:lstStyle/>
          <a:p>
            <a:r>
              <a:rPr lang="en-US" sz="3600" dirty="0"/>
              <a:t>Hypothesis</a:t>
            </a:r>
            <a:endParaRPr lang="en-IN" sz="3600" dirty="0"/>
          </a:p>
        </p:txBody>
      </p:sp>
      <p:sp>
        <p:nvSpPr>
          <p:cNvPr id="4" name="Content Placeholder 3">
            <a:extLst>
              <a:ext uri="{FF2B5EF4-FFF2-40B4-BE49-F238E27FC236}">
                <a16:creationId xmlns:a16="http://schemas.microsoft.com/office/drawing/2014/main" id="{005BBF47-6B03-4E64-8378-CD74CB68D2D5}"/>
              </a:ext>
            </a:extLst>
          </p:cNvPr>
          <p:cNvSpPr>
            <a:spLocks noGrp="1"/>
          </p:cNvSpPr>
          <p:nvPr>
            <p:ph idx="1"/>
          </p:nvPr>
        </p:nvSpPr>
        <p:spPr>
          <a:xfrm>
            <a:off x="985181" y="1403604"/>
            <a:ext cx="10058400" cy="4050792"/>
          </a:xfrm>
        </p:spPr>
        <p:txBody>
          <a:bodyPr/>
          <a:lstStyle/>
          <a:p>
            <a:pPr marL="285750" indent="-285750">
              <a:buFont typeface="Arial" panose="020B0604020202020204" pitchFamily="34" charset="0"/>
              <a:buChar char="•"/>
            </a:pPr>
            <a:r>
              <a:rPr lang="en-US" dirty="0"/>
              <a:t>Does the Grade have any impact on house price?</a:t>
            </a:r>
          </a:p>
          <a:p>
            <a:pPr marL="285750" indent="-285750">
              <a:buFont typeface="Arial" panose="020B0604020202020204" pitchFamily="34" charset="0"/>
              <a:buChar char="•"/>
            </a:pPr>
            <a:r>
              <a:rPr lang="en-US" dirty="0"/>
              <a:t>Does the house with waterfront are priced higher or is it the opp..?</a:t>
            </a:r>
          </a:p>
          <a:p>
            <a:pPr marL="285750" indent="-285750">
              <a:buFont typeface="Arial" panose="020B0604020202020204" pitchFamily="34" charset="0"/>
              <a:buChar char="•"/>
            </a:pPr>
            <a:r>
              <a:rPr lang="en-US" dirty="0"/>
              <a:t>Does older the house means lesser the cost?</a:t>
            </a:r>
          </a:p>
          <a:p>
            <a:pPr marL="285750" indent="-285750">
              <a:buFont typeface="Arial" panose="020B0604020202020204" pitchFamily="34" charset="0"/>
              <a:buChar char="•"/>
            </a:pPr>
            <a:r>
              <a:rPr lang="en-US" dirty="0"/>
              <a:t>The house with a high number of views cost less or cost more?</a:t>
            </a:r>
          </a:p>
          <a:p>
            <a:pPr marL="285750" indent="-285750">
              <a:buFont typeface="Arial" panose="020B0604020202020204" pitchFamily="34" charset="0"/>
              <a:buChar char="•"/>
            </a:pPr>
            <a:r>
              <a:rPr lang="en-US" dirty="0"/>
              <a:t>Is the renovation have to do anything with the house price?</a:t>
            </a:r>
          </a:p>
          <a:p>
            <a:pPr marL="285750" indent="-285750">
              <a:buFont typeface="Arial" panose="020B0604020202020204" pitchFamily="34" charset="0"/>
              <a:buChar char="•"/>
            </a:pPr>
            <a:r>
              <a:rPr lang="en-US" dirty="0"/>
              <a:t>What the hack is basement </a:t>
            </a:r>
            <a:r>
              <a:rPr lang="en-US" dirty="0" err="1"/>
              <a:t>squarefeet?Does</a:t>
            </a:r>
            <a:r>
              <a:rPr lang="en-US" dirty="0"/>
              <a:t> it have any impact </a:t>
            </a:r>
            <a:r>
              <a:rPr lang="en-US"/>
              <a:t>on price..?</a:t>
            </a:r>
            <a:endParaRPr lang="en-US" dirty="0"/>
          </a:p>
          <a:p>
            <a:pPr marL="0" indent="0">
              <a:buNone/>
            </a:pPr>
            <a:endParaRPr lang="en-IN" dirty="0"/>
          </a:p>
        </p:txBody>
      </p:sp>
    </p:spTree>
    <p:extLst>
      <p:ext uri="{BB962C8B-B14F-4D97-AF65-F5344CB8AC3E}">
        <p14:creationId xmlns:p14="http://schemas.microsoft.com/office/powerpoint/2010/main" val="107717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3F0A-9A4A-4EBF-ACBE-0535244903F4}"/>
              </a:ext>
            </a:extLst>
          </p:cNvPr>
          <p:cNvSpPr>
            <a:spLocks noGrp="1"/>
          </p:cNvSpPr>
          <p:nvPr>
            <p:ph type="title"/>
          </p:nvPr>
        </p:nvSpPr>
        <p:spPr>
          <a:xfrm>
            <a:off x="364998" y="168344"/>
            <a:ext cx="10058400" cy="768435"/>
          </a:xfrm>
        </p:spPr>
        <p:txBody>
          <a:bodyPr>
            <a:normAutofit/>
          </a:bodyPr>
          <a:lstStyle/>
          <a:p>
            <a:r>
              <a:rPr lang="en-US" sz="3600" dirty="0"/>
              <a:t>EDA</a:t>
            </a:r>
            <a:endParaRPr lang="en-IN" sz="3600" dirty="0"/>
          </a:p>
        </p:txBody>
      </p:sp>
      <p:sp>
        <p:nvSpPr>
          <p:cNvPr id="4" name="Content Placeholder 3">
            <a:extLst>
              <a:ext uri="{FF2B5EF4-FFF2-40B4-BE49-F238E27FC236}">
                <a16:creationId xmlns:a16="http://schemas.microsoft.com/office/drawing/2014/main" id="{EEE49AEA-EF69-4412-B128-4350A86AA780}"/>
              </a:ext>
            </a:extLst>
          </p:cNvPr>
          <p:cNvSpPr>
            <a:spLocks noGrp="1"/>
          </p:cNvSpPr>
          <p:nvPr>
            <p:ph idx="1"/>
          </p:nvPr>
        </p:nvSpPr>
        <p:spPr>
          <a:xfrm>
            <a:off x="449395" y="936779"/>
            <a:ext cx="10058400" cy="4050792"/>
          </a:xfrm>
        </p:spPr>
        <p:txBody>
          <a:bodyPr/>
          <a:lstStyle/>
          <a:p>
            <a:r>
              <a:rPr lang="en-US" b="1" dirty="0"/>
              <a:t>Univariate data analysis</a:t>
            </a:r>
            <a:endParaRPr lang="en-IN" b="1" dirty="0"/>
          </a:p>
        </p:txBody>
      </p:sp>
      <p:pic>
        <p:nvPicPr>
          <p:cNvPr id="8" name="Picture 7">
            <a:extLst>
              <a:ext uri="{FF2B5EF4-FFF2-40B4-BE49-F238E27FC236}">
                <a16:creationId xmlns:a16="http://schemas.microsoft.com/office/drawing/2014/main" id="{D6730B16-4E38-48E2-92F8-8656A9D14DE4}"/>
              </a:ext>
            </a:extLst>
          </p:cNvPr>
          <p:cNvPicPr>
            <a:picLocks noChangeAspect="1"/>
          </p:cNvPicPr>
          <p:nvPr/>
        </p:nvPicPr>
        <p:blipFill>
          <a:blip r:embed="rId2"/>
          <a:stretch>
            <a:fillRect/>
          </a:stretch>
        </p:blipFill>
        <p:spPr>
          <a:xfrm>
            <a:off x="525595" y="1523900"/>
            <a:ext cx="3314414" cy="2428975"/>
          </a:xfrm>
          <a:prstGeom prst="rect">
            <a:avLst/>
          </a:prstGeom>
        </p:spPr>
      </p:pic>
      <p:sp>
        <p:nvSpPr>
          <p:cNvPr id="9" name="Rectangle 8">
            <a:extLst>
              <a:ext uri="{FF2B5EF4-FFF2-40B4-BE49-F238E27FC236}">
                <a16:creationId xmlns:a16="http://schemas.microsoft.com/office/drawing/2014/main" id="{CCA4B46A-163E-49D8-9B07-66D04D7038BD}"/>
              </a:ext>
            </a:extLst>
          </p:cNvPr>
          <p:cNvSpPr/>
          <p:nvPr/>
        </p:nvSpPr>
        <p:spPr>
          <a:xfrm>
            <a:off x="2695575" y="1705214"/>
            <a:ext cx="942975" cy="3426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Price</a:t>
            </a:r>
          </a:p>
        </p:txBody>
      </p:sp>
      <p:pic>
        <p:nvPicPr>
          <p:cNvPr id="11" name="Picture 10">
            <a:extLst>
              <a:ext uri="{FF2B5EF4-FFF2-40B4-BE49-F238E27FC236}">
                <a16:creationId xmlns:a16="http://schemas.microsoft.com/office/drawing/2014/main" id="{DD802C5A-77DF-4C16-968D-04B5D50FA165}"/>
              </a:ext>
            </a:extLst>
          </p:cNvPr>
          <p:cNvPicPr>
            <a:picLocks noChangeAspect="1"/>
          </p:cNvPicPr>
          <p:nvPr/>
        </p:nvPicPr>
        <p:blipFill>
          <a:blip r:embed="rId3"/>
          <a:stretch>
            <a:fillRect/>
          </a:stretch>
        </p:blipFill>
        <p:spPr>
          <a:xfrm>
            <a:off x="3916209" y="1514375"/>
            <a:ext cx="4010183" cy="2640135"/>
          </a:xfrm>
          <a:prstGeom prst="rect">
            <a:avLst/>
          </a:prstGeom>
        </p:spPr>
      </p:pic>
      <p:pic>
        <p:nvPicPr>
          <p:cNvPr id="13" name="Picture 12">
            <a:extLst>
              <a:ext uri="{FF2B5EF4-FFF2-40B4-BE49-F238E27FC236}">
                <a16:creationId xmlns:a16="http://schemas.microsoft.com/office/drawing/2014/main" id="{E57E9DBA-6FF4-4080-B954-FB38BA53FD5B}"/>
              </a:ext>
            </a:extLst>
          </p:cNvPr>
          <p:cNvPicPr>
            <a:picLocks noChangeAspect="1"/>
          </p:cNvPicPr>
          <p:nvPr/>
        </p:nvPicPr>
        <p:blipFill>
          <a:blip r:embed="rId4"/>
          <a:stretch>
            <a:fillRect/>
          </a:stretch>
        </p:blipFill>
        <p:spPr>
          <a:xfrm>
            <a:off x="8113165" y="1514375"/>
            <a:ext cx="3629440" cy="2640135"/>
          </a:xfrm>
          <a:prstGeom prst="rect">
            <a:avLst/>
          </a:prstGeom>
        </p:spPr>
      </p:pic>
      <p:pic>
        <p:nvPicPr>
          <p:cNvPr id="15" name="Picture 14">
            <a:extLst>
              <a:ext uri="{FF2B5EF4-FFF2-40B4-BE49-F238E27FC236}">
                <a16:creationId xmlns:a16="http://schemas.microsoft.com/office/drawing/2014/main" id="{348130C8-D1EE-4405-B0CA-63ACB0B2B6DB}"/>
              </a:ext>
            </a:extLst>
          </p:cNvPr>
          <p:cNvPicPr>
            <a:picLocks noChangeAspect="1"/>
          </p:cNvPicPr>
          <p:nvPr/>
        </p:nvPicPr>
        <p:blipFill>
          <a:blip r:embed="rId5"/>
          <a:stretch>
            <a:fillRect/>
          </a:stretch>
        </p:blipFill>
        <p:spPr>
          <a:xfrm>
            <a:off x="396411" y="4257490"/>
            <a:ext cx="3783803" cy="2428975"/>
          </a:xfrm>
          <a:prstGeom prst="rect">
            <a:avLst/>
          </a:prstGeom>
        </p:spPr>
      </p:pic>
      <p:pic>
        <p:nvPicPr>
          <p:cNvPr id="17" name="Picture 16">
            <a:extLst>
              <a:ext uri="{FF2B5EF4-FFF2-40B4-BE49-F238E27FC236}">
                <a16:creationId xmlns:a16="http://schemas.microsoft.com/office/drawing/2014/main" id="{AC7095CE-4870-40DD-850C-EBD496081D58}"/>
              </a:ext>
            </a:extLst>
          </p:cNvPr>
          <p:cNvPicPr>
            <a:picLocks noChangeAspect="1"/>
          </p:cNvPicPr>
          <p:nvPr/>
        </p:nvPicPr>
        <p:blipFill>
          <a:blip r:embed="rId6"/>
          <a:stretch>
            <a:fillRect/>
          </a:stretch>
        </p:blipFill>
        <p:spPr>
          <a:xfrm>
            <a:off x="4201399" y="4257490"/>
            <a:ext cx="3789201" cy="2428975"/>
          </a:xfrm>
          <a:prstGeom prst="rect">
            <a:avLst/>
          </a:prstGeom>
        </p:spPr>
      </p:pic>
      <p:pic>
        <p:nvPicPr>
          <p:cNvPr id="19" name="Picture 18">
            <a:extLst>
              <a:ext uri="{FF2B5EF4-FFF2-40B4-BE49-F238E27FC236}">
                <a16:creationId xmlns:a16="http://schemas.microsoft.com/office/drawing/2014/main" id="{FC1A7DB3-0273-40C5-B251-59B4BCD3DDF2}"/>
              </a:ext>
            </a:extLst>
          </p:cNvPr>
          <p:cNvPicPr>
            <a:picLocks noChangeAspect="1"/>
          </p:cNvPicPr>
          <p:nvPr/>
        </p:nvPicPr>
        <p:blipFill>
          <a:blip r:embed="rId7"/>
          <a:stretch>
            <a:fillRect/>
          </a:stretch>
        </p:blipFill>
        <p:spPr>
          <a:xfrm>
            <a:off x="8011785" y="4264066"/>
            <a:ext cx="3814557" cy="2428975"/>
          </a:xfrm>
          <a:prstGeom prst="rect">
            <a:avLst/>
          </a:prstGeom>
        </p:spPr>
      </p:pic>
    </p:spTree>
    <p:extLst>
      <p:ext uri="{BB962C8B-B14F-4D97-AF65-F5344CB8AC3E}">
        <p14:creationId xmlns:p14="http://schemas.microsoft.com/office/powerpoint/2010/main" val="203070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peech Bubble: Rectangle with Corners Rounded 10">
            <a:extLst>
              <a:ext uri="{FF2B5EF4-FFF2-40B4-BE49-F238E27FC236}">
                <a16:creationId xmlns:a16="http://schemas.microsoft.com/office/drawing/2014/main" id="{FC659F36-FE5A-4325-83B7-2A2D81202E4B}"/>
              </a:ext>
            </a:extLst>
          </p:cNvPr>
          <p:cNvSpPr/>
          <p:nvPr/>
        </p:nvSpPr>
        <p:spPr>
          <a:xfrm>
            <a:off x="607920" y="1150384"/>
            <a:ext cx="3819525" cy="1276350"/>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Some strange things noted..</a:t>
            </a:r>
          </a:p>
        </p:txBody>
      </p:sp>
      <p:pic>
        <p:nvPicPr>
          <p:cNvPr id="13" name="Picture 12">
            <a:extLst>
              <a:ext uri="{FF2B5EF4-FFF2-40B4-BE49-F238E27FC236}">
                <a16:creationId xmlns:a16="http://schemas.microsoft.com/office/drawing/2014/main" id="{8FBCD1FD-AF6C-4099-A932-B329A65285B2}"/>
              </a:ext>
            </a:extLst>
          </p:cNvPr>
          <p:cNvPicPr>
            <a:picLocks noChangeAspect="1"/>
          </p:cNvPicPr>
          <p:nvPr/>
        </p:nvPicPr>
        <p:blipFill>
          <a:blip r:embed="rId2"/>
          <a:stretch>
            <a:fillRect/>
          </a:stretch>
        </p:blipFill>
        <p:spPr>
          <a:xfrm>
            <a:off x="4619624" y="181931"/>
            <a:ext cx="1792070" cy="2244803"/>
          </a:xfrm>
          <a:prstGeom prst="rect">
            <a:avLst/>
          </a:prstGeom>
        </p:spPr>
      </p:pic>
      <p:pic>
        <p:nvPicPr>
          <p:cNvPr id="15" name="Picture 14">
            <a:extLst>
              <a:ext uri="{FF2B5EF4-FFF2-40B4-BE49-F238E27FC236}">
                <a16:creationId xmlns:a16="http://schemas.microsoft.com/office/drawing/2014/main" id="{4E0137DD-3578-41FD-AF34-6DE40AF8D4D2}"/>
              </a:ext>
            </a:extLst>
          </p:cNvPr>
          <p:cNvPicPr>
            <a:picLocks noChangeAspect="1"/>
          </p:cNvPicPr>
          <p:nvPr/>
        </p:nvPicPr>
        <p:blipFill>
          <a:blip r:embed="rId3"/>
          <a:stretch>
            <a:fillRect/>
          </a:stretch>
        </p:blipFill>
        <p:spPr>
          <a:xfrm>
            <a:off x="250608" y="5073613"/>
            <a:ext cx="8414182" cy="1435174"/>
          </a:xfrm>
          <a:prstGeom prst="rect">
            <a:avLst/>
          </a:prstGeom>
          <a:ln>
            <a:solidFill>
              <a:schemeClr val="tx1"/>
            </a:solidFill>
          </a:ln>
        </p:spPr>
      </p:pic>
      <p:sp>
        <p:nvSpPr>
          <p:cNvPr id="16" name="Speech Bubble: Rectangle with Corners Rounded 15">
            <a:extLst>
              <a:ext uri="{FF2B5EF4-FFF2-40B4-BE49-F238E27FC236}">
                <a16:creationId xmlns:a16="http://schemas.microsoft.com/office/drawing/2014/main" id="{F3924517-03E9-41EA-AE69-7B539F4DC861}"/>
              </a:ext>
            </a:extLst>
          </p:cNvPr>
          <p:cNvSpPr/>
          <p:nvPr/>
        </p:nvSpPr>
        <p:spPr>
          <a:xfrm>
            <a:off x="7536078" y="4102074"/>
            <a:ext cx="3865347" cy="143517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US" sz="1300" dirty="0"/>
              <a:t>When the number of bedrooms was more (like 33 in this case considered), the values under </a:t>
            </a:r>
            <a:r>
              <a:rPr lang="en-US" sz="1300" dirty="0" err="1"/>
              <a:t>sqrt_living</a:t>
            </a:r>
            <a:r>
              <a:rPr lang="en-US" sz="1300" dirty="0"/>
              <a:t> and </a:t>
            </a:r>
            <a:r>
              <a:rPr lang="en-US" sz="1300" dirty="0" err="1"/>
              <a:t>sqrt_lot</a:t>
            </a:r>
            <a:r>
              <a:rPr lang="en-US" sz="1300" dirty="0"/>
              <a:t> were very less than what it should have been. Logically , we can assume that that might be some error in data entry.</a:t>
            </a:r>
            <a:endParaRPr lang="en-IN" sz="1300" dirty="0"/>
          </a:p>
        </p:txBody>
      </p:sp>
      <p:pic>
        <p:nvPicPr>
          <p:cNvPr id="18" name="Picture 17">
            <a:extLst>
              <a:ext uri="{FF2B5EF4-FFF2-40B4-BE49-F238E27FC236}">
                <a16:creationId xmlns:a16="http://schemas.microsoft.com/office/drawing/2014/main" id="{B9137664-3D72-4CC6-A23E-C50605AB6518}"/>
              </a:ext>
            </a:extLst>
          </p:cNvPr>
          <p:cNvPicPr>
            <a:picLocks noChangeAspect="1"/>
          </p:cNvPicPr>
          <p:nvPr/>
        </p:nvPicPr>
        <p:blipFill>
          <a:blip r:embed="rId4"/>
          <a:stretch>
            <a:fillRect/>
          </a:stretch>
        </p:blipFill>
        <p:spPr>
          <a:xfrm>
            <a:off x="323636" y="2656874"/>
            <a:ext cx="7115389" cy="1956459"/>
          </a:xfrm>
          <a:prstGeom prst="rect">
            <a:avLst/>
          </a:prstGeom>
          <a:ln>
            <a:solidFill>
              <a:schemeClr val="tx1"/>
            </a:solidFill>
          </a:ln>
        </p:spPr>
      </p:pic>
      <p:sp>
        <p:nvSpPr>
          <p:cNvPr id="19" name="Speech Bubble: Rectangle with Corners Rounded 18">
            <a:extLst>
              <a:ext uri="{FF2B5EF4-FFF2-40B4-BE49-F238E27FC236}">
                <a16:creationId xmlns:a16="http://schemas.microsoft.com/office/drawing/2014/main" id="{68B9CD7D-1466-4E0D-AC27-A0F9EBFA6EC6}"/>
              </a:ext>
            </a:extLst>
          </p:cNvPr>
          <p:cNvSpPr/>
          <p:nvPr/>
        </p:nvSpPr>
        <p:spPr>
          <a:xfrm>
            <a:off x="6481483" y="1876425"/>
            <a:ext cx="3605492" cy="1254109"/>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00" dirty="0"/>
              <a:t>While analyzing the column ID we noticed that some of the House Ids are duplicate but with different sale dates and prices and rest all attributes being same. This means the houses were resold.</a:t>
            </a:r>
          </a:p>
          <a:p>
            <a:pPr algn="ctr"/>
            <a:r>
              <a:rPr lang="en-US" sz="1300" b="1" dirty="0"/>
              <a:t>‘There were total 40 duplicate ids’</a:t>
            </a:r>
            <a:endParaRPr lang="en-IN" sz="1300" b="1" dirty="0"/>
          </a:p>
        </p:txBody>
      </p:sp>
      <p:sp>
        <p:nvSpPr>
          <p:cNvPr id="8" name="Title 1">
            <a:extLst>
              <a:ext uri="{FF2B5EF4-FFF2-40B4-BE49-F238E27FC236}">
                <a16:creationId xmlns:a16="http://schemas.microsoft.com/office/drawing/2014/main" id="{A10F2A15-4AE3-4B66-8EDB-292943C05234}"/>
              </a:ext>
            </a:extLst>
          </p:cNvPr>
          <p:cNvSpPr>
            <a:spLocks noGrp="1"/>
          </p:cNvSpPr>
          <p:nvPr>
            <p:ph type="title"/>
          </p:nvPr>
        </p:nvSpPr>
        <p:spPr>
          <a:xfrm>
            <a:off x="364998" y="168344"/>
            <a:ext cx="10058400" cy="768435"/>
          </a:xfrm>
        </p:spPr>
        <p:txBody>
          <a:bodyPr>
            <a:normAutofit/>
          </a:bodyPr>
          <a:lstStyle/>
          <a:p>
            <a:r>
              <a:rPr lang="en-US" sz="3600" dirty="0"/>
              <a:t>EDA</a:t>
            </a:r>
            <a:endParaRPr lang="en-IN" sz="3600" dirty="0"/>
          </a:p>
        </p:txBody>
      </p:sp>
    </p:spTree>
    <p:extLst>
      <p:ext uri="{BB962C8B-B14F-4D97-AF65-F5344CB8AC3E}">
        <p14:creationId xmlns:p14="http://schemas.microsoft.com/office/powerpoint/2010/main" val="2880731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F3A912-DC14-40EA-A10B-393B8FC5180F}"/>
              </a:ext>
            </a:extLst>
          </p:cNvPr>
          <p:cNvPicPr>
            <a:picLocks noChangeAspect="1"/>
          </p:cNvPicPr>
          <p:nvPr/>
        </p:nvPicPr>
        <p:blipFill>
          <a:blip r:embed="rId2"/>
          <a:stretch>
            <a:fillRect/>
          </a:stretch>
        </p:blipFill>
        <p:spPr>
          <a:xfrm>
            <a:off x="328877" y="1714203"/>
            <a:ext cx="3511368" cy="2336435"/>
          </a:xfrm>
          <a:prstGeom prst="rect">
            <a:avLst/>
          </a:prstGeom>
        </p:spPr>
      </p:pic>
      <p:pic>
        <p:nvPicPr>
          <p:cNvPr id="9" name="Picture 8">
            <a:extLst>
              <a:ext uri="{FF2B5EF4-FFF2-40B4-BE49-F238E27FC236}">
                <a16:creationId xmlns:a16="http://schemas.microsoft.com/office/drawing/2014/main" id="{E105E21C-2010-4DC8-BD9B-99D981CB7B0E}"/>
              </a:ext>
            </a:extLst>
          </p:cNvPr>
          <p:cNvPicPr>
            <a:picLocks noChangeAspect="1"/>
          </p:cNvPicPr>
          <p:nvPr/>
        </p:nvPicPr>
        <p:blipFill>
          <a:blip r:embed="rId3"/>
          <a:stretch>
            <a:fillRect/>
          </a:stretch>
        </p:blipFill>
        <p:spPr>
          <a:xfrm>
            <a:off x="4172282" y="1747452"/>
            <a:ext cx="3605944" cy="2336436"/>
          </a:xfrm>
          <a:prstGeom prst="rect">
            <a:avLst/>
          </a:prstGeom>
        </p:spPr>
      </p:pic>
      <p:pic>
        <p:nvPicPr>
          <p:cNvPr id="11" name="Picture 10">
            <a:extLst>
              <a:ext uri="{FF2B5EF4-FFF2-40B4-BE49-F238E27FC236}">
                <a16:creationId xmlns:a16="http://schemas.microsoft.com/office/drawing/2014/main" id="{C33AFD31-E028-46D7-9DC2-0FED31B60C16}"/>
              </a:ext>
            </a:extLst>
          </p:cNvPr>
          <p:cNvPicPr>
            <a:picLocks noChangeAspect="1"/>
          </p:cNvPicPr>
          <p:nvPr/>
        </p:nvPicPr>
        <p:blipFill>
          <a:blip r:embed="rId4"/>
          <a:stretch>
            <a:fillRect/>
          </a:stretch>
        </p:blipFill>
        <p:spPr>
          <a:xfrm>
            <a:off x="319454" y="4557386"/>
            <a:ext cx="3905046" cy="2228498"/>
          </a:xfrm>
          <a:prstGeom prst="rect">
            <a:avLst/>
          </a:prstGeom>
        </p:spPr>
      </p:pic>
      <p:pic>
        <p:nvPicPr>
          <p:cNvPr id="13" name="Picture 12">
            <a:extLst>
              <a:ext uri="{FF2B5EF4-FFF2-40B4-BE49-F238E27FC236}">
                <a16:creationId xmlns:a16="http://schemas.microsoft.com/office/drawing/2014/main" id="{98514429-9D92-44D9-9E41-5119B1A52DA8}"/>
              </a:ext>
            </a:extLst>
          </p:cNvPr>
          <p:cNvPicPr>
            <a:picLocks noChangeAspect="1"/>
          </p:cNvPicPr>
          <p:nvPr/>
        </p:nvPicPr>
        <p:blipFill>
          <a:blip r:embed="rId5"/>
          <a:stretch>
            <a:fillRect/>
          </a:stretch>
        </p:blipFill>
        <p:spPr>
          <a:xfrm>
            <a:off x="4378636" y="4448917"/>
            <a:ext cx="3349150" cy="2234952"/>
          </a:xfrm>
          <a:prstGeom prst="rect">
            <a:avLst/>
          </a:prstGeom>
        </p:spPr>
      </p:pic>
      <p:pic>
        <p:nvPicPr>
          <p:cNvPr id="15" name="Picture 14">
            <a:extLst>
              <a:ext uri="{FF2B5EF4-FFF2-40B4-BE49-F238E27FC236}">
                <a16:creationId xmlns:a16="http://schemas.microsoft.com/office/drawing/2014/main" id="{9C267D4A-892F-47F0-A1D1-335DDF327493}"/>
              </a:ext>
            </a:extLst>
          </p:cNvPr>
          <p:cNvPicPr>
            <a:picLocks noChangeAspect="1"/>
          </p:cNvPicPr>
          <p:nvPr/>
        </p:nvPicPr>
        <p:blipFill>
          <a:blip r:embed="rId6"/>
          <a:stretch>
            <a:fillRect/>
          </a:stretch>
        </p:blipFill>
        <p:spPr>
          <a:xfrm>
            <a:off x="8034097" y="4574750"/>
            <a:ext cx="3045885" cy="2211134"/>
          </a:xfrm>
          <a:prstGeom prst="rect">
            <a:avLst/>
          </a:prstGeom>
        </p:spPr>
      </p:pic>
      <p:sp>
        <p:nvSpPr>
          <p:cNvPr id="16" name="Speech Bubble: Rectangle with Corners Rounded 15">
            <a:extLst>
              <a:ext uri="{FF2B5EF4-FFF2-40B4-BE49-F238E27FC236}">
                <a16:creationId xmlns:a16="http://schemas.microsoft.com/office/drawing/2014/main" id="{2AF4EBD3-1DC7-4DF0-A8FE-5B309E019730}"/>
              </a:ext>
            </a:extLst>
          </p:cNvPr>
          <p:cNvSpPr/>
          <p:nvPr/>
        </p:nvSpPr>
        <p:spPr>
          <a:xfrm>
            <a:off x="958687" y="2214455"/>
            <a:ext cx="1715852" cy="452263"/>
          </a:xfrm>
          <a:prstGeom prst="wedgeRoundRectCallout">
            <a:avLst>
              <a:gd name="adj1" fmla="val 37081"/>
              <a:gd name="adj2" fmla="val 65048"/>
              <a:gd name="adj3" fmla="val 16667"/>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Higher the grade, costlier the </a:t>
            </a:r>
            <a:r>
              <a:rPr lang="en-US" sz="1000" dirty="0" err="1">
                <a:solidFill>
                  <a:schemeClr val="tx1"/>
                </a:solidFill>
              </a:rPr>
              <a:t>house</a:t>
            </a:r>
            <a:r>
              <a:rPr lang="en-US" sz="1000" dirty="0" err="1"/>
              <a:t>t</a:t>
            </a:r>
            <a:r>
              <a:rPr lang="en-US" sz="1000" dirty="0"/>
              <a:t> </a:t>
            </a:r>
            <a:endParaRPr lang="en-IN" sz="1000" dirty="0"/>
          </a:p>
        </p:txBody>
      </p:sp>
      <p:sp>
        <p:nvSpPr>
          <p:cNvPr id="17" name="Speech Bubble: Rectangle with Corners Rounded 16">
            <a:extLst>
              <a:ext uri="{FF2B5EF4-FFF2-40B4-BE49-F238E27FC236}">
                <a16:creationId xmlns:a16="http://schemas.microsoft.com/office/drawing/2014/main" id="{DB772AF1-E278-45B2-80C9-2C05CAEA33ED}"/>
              </a:ext>
            </a:extLst>
          </p:cNvPr>
          <p:cNvSpPr/>
          <p:nvPr/>
        </p:nvSpPr>
        <p:spPr>
          <a:xfrm>
            <a:off x="4859411" y="2138252"/>
            <a:ext cx="2000543" cy="528466"/>
          </a:xfrm>
          <a:prstGeom prst="wedgeRoundRectCallout">
            <a:avLst>
              <a:gd name="adj1" fmla="val -38818"/>
              <a:gd name="adj2" fmla="val 66322"/>
              <a:gd name="adj3" fmla="val 16667"/>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Lower the prices, higher the chance the house get sold out quickly</a:t>
            </a:r>
            <a:endParaRPr lang="en-IN" sz="1000" dirty="0"/>
          </a:p>
        </p:txBody>
      </p:sp>
      <p:sp>
        <p:nvSpPr>
          <p:cNvPr id="18" name="Speech Bubble: Rectangle with Corners Rounded 17">
            <a:extLst>
              <a:ext uri="{FF2B5EF4-FFF2-40B4-BE49-F238E27FC236}">
                <a16:creationId xmlns:a16="http://schemas.microsoft.com/office/drawing/2014/main" id="{DAE56667-EC1C-4F51-B82A-616B24280909}"/>
              </a:ext>
            </a:extLst>
          </p:cNvPr>
          <p:cNvSpPr/>
          <p:nvPr/>
        </p:nvSpPr>
        <p:spPr>
          <a:xfrm>
            <a:off x="958687" y="4109619"/>
            <a:ext cx="2353734" cy="418881"/>
          </a:xfrm>
          <a:prstGeom prst="wedgeRoundRectCallout">
            <a:avLst>
              <a:gd name="adj1" fmla="val 3268"/>
              <a:gd name="adj2" fmla="val 109516"/>
              <a:gd name="adj3" fmla="val 16667"/>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Want a better price of your house, get it renovated</a:t>
            </a:r>
            <a:endParaRPr lang="en-IN" sz="1000" dirty="0"/>
          </a:p>
        </p:txBody>
      </p:sp>
      <p:sp>
        <p:nvSpPr>
          <p:cNvPr id="19" name="Speech Bubble: Rectangle with Corners Rounded 18">
            <a:extLst>
              <a:ext uri="{FF2B5EF4-FFF2-40B4-BE49-F238E27FC236}">
                <a16:creationId xmlns:a16="http://schemas.microsoft.com/office/drawing/2014/main" id="{7AD69A7F-1705-4045-90CB-D85E6EA04291}"/>
              </a:ext>
            </a:extLst>
          </p:cNvPr>
          <p:cNvSpPr/>
          <p:nvPr/>
        </p:nvSpPr>
        <p:spPr>
          <a:xfrm>
            <a:off x="5081953" y="4941320"/>
            <a:ext cx="1253067" cy="587087"/>
          </a:xfrm>
          <a:prstGeom prst="wedgeRoundRectCallout">
            <a:avLst>
              <a:gd name="adj1" fmla="val -38818"/>
              <a:gd name="adj2" fmla="val 69091"/>
              <a:gd name="adj3" fmla="val 16667"/>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People ready to pay more for natural beauty</a:t>
            </a:r>
            <a:endParaRPr lang="en-IN" sz="1000" dirty="0"/>
          </a:p>
        </p:txBody>
      </p:sp>
      <p:pic>
        <p:nvPicPr>
          <p:cNvPr id="21" name="Picture 20">
            <a:extLst>
              <a:ext uri="{FF2B5EF4-FFF2-40B4-BE49-F238E27FC236}">
                <a16:creationId xmlns:a16="http://schemas.microsoft.com/office/drawing/2014/main" id="{9FB8C9CF-AACF-4F81-BB7C-956B19E223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8225" y="1856000"/>
            <a:ext cx="3301757" cy="2272465"/>
          </a:xfrm>
          <a:prstGeom prst="rect">
            <a:avLst/>
          </a:prstGeom>
        </p:spPr>
      </p:pic>
      <p:sp>
        <p:nvSpPr>
          <p:cNvPr id="2" name="TextBox 1">
            <a:extLst>
              <a:ext uri="{FF2B5EF4-FFF2-40B4-BE49-F238E27FC236}">
                <a16:creationId xmlns:a16="http://schemas.microsoft.com/office/drawing/2014/main" id="{23DBDF4B-3A03-447E-BC40-3AAE1C35A945}"/>
              </a:ext>
            </a:extLst>
          </p:cNvPr>
          <p:cNvSpPr txBox="1"/>
          <p:nvPr/>
        </p:nvSpPr>
        <p:spPr>
          <a:xfrm>
            <a:off x="585553" y="1130715"/>
            <a:ext cx="5274129" cy="369332"/>
          </a:xfrm>
          <a:prstGeom prst="rect">
            <a:avLst/>
          </a:prstGeom>
          <a:noFill/>
        </p:spPr>
        <p:txBody>
          <a:bodyPr wrap="square" rtlCol="0">
            <a:spAutoFit/>
          </a:bodyPr>
          <a:lstStyle/>
          <a:p>
            <a:r>
              <a:rPr lang="en-US" dirty="0"/>
              <a:t>Data gave response to our initial hypothesis</a:t>
            </a:r>
            <a:endParaRPr lang="en-IN" dirty="0"/>
          </a:p>
        </p:txBody>
      </p:sp>
      <p:sp>
        <p:nvSpPr>
          <p:cNvPr id="14" name="Title 1">
            <a:extLst>
              <a:ext uri="{FF2B5EF4-FFF2-40B4-BE49-F238E27FC236}">
                <a16:creationId xmlns:a16="http://schemas.microsoft.com/office/drawing/2014/main" id="{38942238-BA9E-4FF7-BCCA-6E945B6ABF26}"/>
              </a:ext>
            </a:extLst>
          </p:cNvPr>
          <p:cNvSpPr>
            <a:spLocks noGrp="1"/>
          </p:cNvSpPr>
          <p:nvPr>
            <p:ph type="title"/>
          </p:nvPr>
        </p:nvSpPr>
        <p:spPr>
          <a:xfrm>
            <a:off x="364998" y="168344"/>
            <a:ext cx="10058400" cy="768435"/>
          </a:xfrm>
        </p:spPr>
        <p:txBody>
          <a:bodyPr>
            <a:normAutofit/>
          </a:bodyPr>
          <a:lstStyle/>
          <a:p>
            <a:r>
              <a:rPr lang="en-US" sz="3600" dirty="0"/>
              <a:t>EDA</a:t>
            </a:r>
            <a:endParaRPr lang="en-IN" sz="3600" dirty="0"/>
          </a:p>
        </p:txBody>
      </p:sp>
      <p:sp>
        <p:nvSpPr>
          <p:cNvPr id="20" name="Speech Bubble: Rectangle with Corners Rounded 19">
            <a:extLst>
              <a:ext uri="{FF2B5EF4-FFF2-40B4-BE49-F238E27FC236}">
                <a16:creationId xmlns:a16="http://schemas.microsoft.com/office/drawing/2014/main" id="{0D85CCC3-66C1-4FA8-B69A-4D031781A6EE}"/>
              </a:ext>
            </a:extLst>
          </p:cNvPr>
          <p:cNvSpPr/>
          <p:nvPr/>
        </p:nvSpPr>
        <p:spPr>
          <a:xfrm>
            <a:off x="8704580" y="2138252"/>
            <a:ext cx="2000543" cy="528466"/>
          </a:xfrm>
          <a:prstGeom prst="wedgeRoundRectCallout">
            <a:avLst>
              <a:gd name="adj1" fmla="val -38818"/>
              <a:gd name="adj2" fmla="val 66322"/>
              <a:gd name="adj3" fmla="val 16667"/>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 of house don’t impact its cost</a:t>
            </a:r>
            <a:endParaRPr lang="en-IN" sz="1000" dirty="0"/>
          </a:p>
        </p:txBody>
      </p:sp>
      <p:sp>
        <p:nvSpPr>
          <p:cNvPr id="22" name="Speech Bubble: Rectangle with Corners Rounded 21">
            <a:extLst>
              <a:ext uri="{FF2B5EF4-FFF2-40B4-BE49-F238E27FC236}">
                <a16:creationId xmlns:a16="http://schemas.microsoft.com/office/drawing/2014/main" id="{03F3EBD2-E759-423C-A3C3-D728A25B5E1F}"/>
              </a:ext>
            </a:extLst>
          </p:cNvPr>
          <p:cNvSpPr/>
          <p:nvPr/>
        </p:nvSpPr>
        <p:spPr>
          <a:xfrm>
            <a:off x="8704580" y="4875590"/>
            <a:ext cx="2000543" cy="528466"/>
          </a:xfrm>
          <a:prstGeom prst="wedgeRoundRectCallout">
            <a:avLst>
              <a:gd name="adj1" fmla="val -38818"/>
              <a:gd name="adj2" fmla="val 66322"/>
              <a:gd name="adj3" fmla="val 16667"/>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Not a strong relation ship b/w house price and basement area</a:t>
            </a:r>
            <a:endParaRPr lang="en-IN" sz="1000" dirty="0"/>
          </a:p>
        </p:txBody>
      </p:sp>
    </p:spTree>
    <p:extLst>
      <p:ext uri="{BB962C8B-B14F-4D97-AF65-F5344CB8AC3E}">
        <p14:creationId xmlns:p14="http://schemas.microsoft.com/office/powerpoint/2010/main" val="1743470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D69B2BB8-A58B-4149-964E-2FA8BF183E5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a:extLst>
              <a:ext uri="{FF2B5EF4-FFF2-40B4-BE49-F238E27FC236}">
                <a16:creationId xmlns:a16="http://schemas.microsoft.com/office/drawing/2014/main" id="{8B6E64FE-812D-4324-A6D9-BE54241D3C9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a:extLst>
              <a:ext uri="{FF2B5EF4-FFF2-40B4-BE49-F238E27FC236}">
                <a16:creationId xmlns:a16="http://schemas.microsoft.com/office/drawing/2014/main" id="{A70F1C75-9B66-4546-A776-6BC6D1034E5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BA911ECF-256C-4756-A3E0-E1763E2D3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9893" y="333375"/>
            <a:ext cx="7471215" cy="6191250"/>
          </a:xfrm>
          <a:prstGeom prst="rect">
            <a:avLst/>
          </a:prstGeom>
        </p:spPr>
      </p:pic>
      <p:sp>
        <p:nvSpPr>
          <p:cNvPr id="9" name="TextBox 8">
            <a:extLst>
              <a:ext uri="{FF2B5EF4-FFF2-40B4-BE49-F238E27FC236}">
                <a16:creationId xmlns:a16="http://schemas.microsoft.com/office/drawing/2014/main" id="{B8ED6749-0DCA-4F81-ABE2-745D30666F24}"/>
              </a:ext>
            </a:extLst>
          </p:cNvPr>
          <p:cNvSpPr txBox="1"/>
          <p:nvPr/>
        </p:nvSpPr>
        <p:spPr>
          <a:xfrm>
            <a:off x="187287" y="333375"/>
            <a:ext cx="3327094" cy="646331"/>
          </a:xfrm>
          <a:prstGeom prst="rect">
            <a:avLst/>
          </a:prstGeom>
          <a:noFill/>
        </p:spPr>
        <p:txBody>
          <a:bodyPr wrap="square" rtlCol="0">
            <a:spAutoFit/>
          </a:bodyPr>
          <a:lstStyle/>
          <a:p>
            <a:r>
              <a:rPr lang="en-IN" sz="3600" cap="all"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Scatter Matrix</a:t>
            </a:r>
          </a:p>
        </p:txBody>
      </p:sp>
    </p:spTree>
    <p:extLst>
      <p:ext uri="{BB962C8B-B14F-4D97-AF65-F5344CB8AC3E}">
        <p14:creationId xmlns:p14="http://schemas.microsoft.com/office/powerpoint/2010/main" val="2650407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5156D7-3197-4A3D-831D-25B761599353}"/>
              </a:ext>
            </a:extLst>
          </p:cNvPr>
          <p:cNvPicPr>
            <a:picLocks noChangeAspect="1"/>
          </p:cNvPicPr>
          <p:nvPr/>
        </p:nvPicPr>
        <p:blipFill>
          <a:blip r:embed="rId2"/>
          <a:stretch>
            <a:fillRect/>
          </a:stretch>
        </p:blipFill>
        <p:spPr>
          <a:xfrm>
            <a:off x="398138" y="1049836"/>
            <a:ext cx="7055026" cy="5401274"/>
          </a:xfrm>
          <a:prstGeom prst="rect">
            <a:avLst/>
          </a:prstGeom>
        </p:spPr>
      </p:pic>
      <p:sp>
        <p:nvSpPr>
          <p:cNvPr id="12" name="Title 1">
            <a:extLst>
              <a:ext uri="{FF2B5EF4-FFF2-40B4-BE49-F238E27FC236}">
                <a16:creationId xmlns:a16="http://schemas.microsoft.com/office/drawing/2014/main" id="{D06B8ADF-9A2C-4026-B1CB-38819C801D84}"/>
              </a:ext>
            </a:extLst>
          </p:cNvPr>
          <p:cNvSpPr>
            <a:spLocks noGrp="1"/>
          </p:cNvSpPr>
          <p:nvPr>
            <p:ph type="title"/>
          </p:nvPr>
        </p:nvSpPr>
        <p:spPr>
          <a:xfrm>
            <a:off x="398138" y="218885"/>
            <a:ext cx="10058400" cy="768435"/>
          </a:xfrm>
        </p:spPr>
        <p:txBody>
          <a:bodyPr>
            <a:normAutofit/>
          </a:bodyPr>
          <a:lstStyle/>
          <a:p>
            <a:r>
              <a:rPr lang="en-US" sz="3600" dirty="0"/>
              <a:t>Correlation Matrix</a:t>
            </a:r>
            <a:endParaRPr lang="en-IN" sz="3600" dirty="0"/>
          </a:p>
        </p:txBody>
      </p:sp>
      <p:pic>
        <p:nvPicPr>
          <p:cNvPr id="3" name="Picture 2">
            <a:extLst>
              <a:ext uri="{FF2B5EF4-FFF2-40B4-BE49-F238E27FC236}">
                <a16:creationId xmlns:a16="http://schemas.microsoft.com/office/drawing/2014/main" id="{EB1CC970-F891-4FFA-B202-560AEF708F40}"/>
              </a:ext>
            </a:extLst>
          </p:cNvPr>
          <p:cNvPicPr>
            <a:picLocks noChangeAspect="1"/>
          </p:cNvPicPr>
          <p:nvPr/>
        </p:nvPicPr>
        <p:blipFill>
          <a:blip r:embed="rId3"/>
          <a:stretch>
            <a:fillRect/>
          </a:stretch>
        </p:blipFill>
        <p:spPr>
          <a:xfrm>
            <a:off x="7729194" y="1049836"/>
            <a:ext cx="4224108" cy="5205061"/>
          </a:xfrm>
          <a:prstGeom prst="rect">
            <a:avLst/>
          </a:prstGeom>
          <a:ln>
            <a:solidFill>
              <a:schemeClr val="tx1"/>
            </a:solidFill>
          </a:ln>
        </p:spPr>
      </p:pic>
    </p:spTree>
    <p:extLst>
      <p:ext uri="{BB962C8B-B14F-4D97-AF65-F5344CB8AC3E}">
        <p14:creationId xmlns:p14="http://schemas.microsoft.com/office/powerpoint/2010/main" val="31214064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2698</TotalTime>
  <Words>963</Words>
  <Application>Microsoft Office PowerPoint</Application>
  <PresentationFormat>Widescreen</PresentationFormat>
  <Paragraphs>181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Rockwell</vt:lpstr>
      <vt:lpstr>Rockwell Condensed</vt:lpstr>
      <vt:lpstr>Wingdings</vt:lpstr>
      <vt:lpstr>Wood Type</vt:lpstr>
      <vt:lpstr> House Price Prediction </vt:lpstr>
      <vt:lpstr>Objectives</vt:lpstr>
      <vt:lpstr>Overview of DAta</vt:lpstr>
      <vt:lpstr>Hypothesis</vt:lpstr>
      <vt:lpstr>EDA</vt:lpstr>
      <vt:lpstr>EDA</vt:lpstr>
      <vt:lpstr>EDA</vt:lpstr>
      <vt:lpstr>PowerPoint Presentation</vt:lpstr>
      <vt:lpstr>Correlation Matrix</vt:lpstr>
      <vt:lpstr>Linear Regression Model Fitting</vt:lpstr>
      <vt:lpstr>PowerPoint Presentation</vt:lpstr>
      <vt:lpstr>Feature Engineering</vt:lpstr>
      <vt:lpstr>PowerPoint Presentation</vt:lpstr>
      <vt:lpstr>  model performance</vt:lpstr>
      <vt:lpstr>Decision Trees</vt:lpstr>
      <vt:lpstr>Final Model Testing with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dc:title>
  <dc:creator>Roona Shree</dc:creator>
  <cp:lastModifiedBy>supriya panigrahi</cp:lastModifiedBy>
  <cp:revision>50</cp:revision>
  <dcterms:created xsi:type="dcterms:W3CDTF">2021-05-22T07:14:01Z</dcterms:created>
  <dcterms:modified xsi:type="dcterms:W3CDTF">2021-05-24T09:42:58Z</dcterms:modified>
</cp:coreProperties>
</file>